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3C2CB-EF24-4C88-A0D6-B45A0E759287}" type="datetimeFigureOut">
              <a:rPr lang="en-IN" smtClean="0"/>
              <a:t>08-10-2024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1AD30E-01A4-4B75-AC14-AD64AFB3918D}" type="slidenum">
              <a:rPr lang="en-IN" smtClean="0"/>
              <a:t>‹#›</a:t>
            </a:fld>
            <a:endParaRPr lang="en-IN"/>
          </a:p>
        </p:txBody>
      </p:sp>
    </p:spTree>
    <p:extLst>
      <p:ext uri="{BB962C8B-B14F-4D97-AF65-F5344CB8AC3E}">
        <p14:creationId xmlns:p14="http://schemas.microsoft.com/office/powerpoint/2010/main" val="2536996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1AD30E-01A4-4B75-AC14-AD64AFB3918D}" type="slidenum">
              <a:rPr lang="en-IN" smtClean="0"/>
              <a:t>16</a:t>
            </a:fld>
            <a:endParaRPr lang="en-IN"/>
          </a:p>
        </p:txBody>
      </p:sp>
    </p:spTree>
    <p:extLst>
      <p:ext uri="{BB962C8B-B14F-4D97-AF65-F5344CB8AC3E}">
        <p14:creationId xmlns:p14="http://schemas.microsoft.com/office/powerpoint/2010/main" val="2735304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1168-9A9F-9AA3-A01B-9F88E90CCB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FF429DB-A3AD-330F-58E8-0BD2D5EAB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B26ADFF-5813-A6FB-F3FB-B355213C9960}"/>
              </a:ext>
            </a:extLst>
          </p:cNvPr>
          <p:cNvSpPr>
            <a:spLocks noGrp="1"/>
          </p:cNvSpPr>
          <p:nvPr>
            <p:ph type="dt" sz="half" idx="10"/>
          </p:nvPr>
        </p:nvSpPr>
        <p:spPr/>
        <p:txBody>
          <a:bodyPr/>
          <a:lstStyle/>
          <a:p>
            <a:fld id="{BA0B5680-27BD-492E-8D2A-9AA1BD7B9D69}" type="datetimeFigureOut">
              <a:rPr lang="en-IN" smtClean="0"/>
              <a:t>08-10-2024</a:t>
            </a:fld>
            <a:endParaRPr lang="en-IN"/>
          </a:p>
        </p:txBody>
      </p:sp>
      <p:sp>
        <p:nvSpPr>
          <p:cNvPr id="5" name="Footer Placeholder 4">
            <a:extLst>
              <a:ext uri="{FF2B5EF4-FFF2-40B4-BE49-F238E27FC236}">
                <a16:creationId xmlns:a16="http://schemas.microsoft.com/office/drawing/2014/main" id="{CFDD253C-D79B-0835-D666-946EFCA59C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DC61C6-8B30-026B-65EA-68BC539C23FC}"/>
              </a:ext>
            </a:extLst>
          </p:cNvPr>
          <p:cNvSpPr>
            <a:spLocks noGrp="1"/>
          </p:cNvSpPr>
          <p:nvPr>
            <p:ph type="sldNum" sz="quarter" idx="12"/>
          </p:nvPr>
        </p:nvSpPr>
        <p:spPr/>
        <p:txBody>
          <a:bodyPr/>
          <a:lstStyle/>
          <a:p>
            <a:fld id="{BBC3F0A2-4E38-4404-8856-0668FB143C56}" type="slidenum">
              <a:rPr lang="en-IN" smtClean="0"/>
              <a:t>‹#›</a:t>
            </a:fld>
            <a:endParaRPr lang="en-IN"/>
          </a:p>
        </p:txBody>
      </p:sp>
    </p:spTree>
    <p:extLst>
      <p:ext uri="{BB962C8B-B14F-4D97-AF65-F5344CB8AC3E}">
        <p14:creationId xmlns:p14="http://schemas.microsoft.com/office/powerpoint/2010/main" val="2636138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2CF-504D-5B89-5E2B-6103ABD7450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9D79DA-D27F-12A5-0F21-F143C434CD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DB5BDE-F142-2608-1ABD-BD2FCC75E37A}"/>
              </a:ext>
            </a:extLst>
          </p:cNvPr>
          <p:cNvSpPr>
            <a:spLocks noGrp="1"/>
          </p:cNvSpPr>
          <p:nvPr>
            <p:ph type="dt" sz="half" idx="10"/>
          </p:nvPr>
        </p:nvSpPr>
        <p:spPr/>
        <p:txBody>
          <a:bodyPr/>
          <a:lstStyle/>
          <a:p>
            <a:fld id="{BA0B5680-27BD-492E-8D2A-9AA1BD7B9D69}" type="datetimeFigureOut">
              <a:rPr lang="en-IN" smtClean="0"/>
              <a:t>08-10-2024</a:t>
            </a:fld>
            <a:endParaRPr lang="en-IN"/>
          </a:p>
        </p:txBody>
      </p:sp>
      <p:sp>
        <p:nvSpPr>
          <p:cNvPr id="5" name="Footer Placeholder 4">
            <a:extLst>
              <a:ext uri="{FF2B5EF4-FFF2-40B4-BE49-F238E27FC236}">
                <a16:creationId xmlns:a16="http://schemas.microsoft.com/office/drawing/2014/main" id="{35B53427-76E1-DC10-C1B7-7604CC1320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CCB441-F0F4-FD5B-A794-1589D3288434}"/>
              </a:ext>
            </a:extLst>
          </p:cNvPr>
          <p:cNvSpPr>
            <a:spLocks noGrp="1"/>
          </p:cNvSpPr>
          <p:nvPr>
            <p:ph type="sldNum" sz="quarter" idx="12"/>
          </p:nvPr>
        </p:nvSpPr>
        <p:spPr/>
        <p:txBody>
          <a:bodyPr/>
          <a:lstStyle/>
          <a:p>
            <a:fld id="{BBC3F0A2-4E38-4404-8856-0668FB143C56}" type="slidenum">
              <a:rPr lang="en-IN" smtClean="0"/>
              <a:t>‹#›</a:t>
            </a:fld>
            <a:endParaRPr lang="en-IN"/>
          </a:p>
        </p:txBody>
      </p:sp>
    </p:spTree>
    <p:extLst>
      <p:ext uri="{BB962C8B-B14F-4D97-AF65-F5344CB8AC3E}">
        <p14:creationId xmlns:p14="http://schemas.microsoft.com/office/powerpoint/2010/main" val="4255410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D8DD8B-4D65-B6AE-43A0-A0DA29F9D5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4942B3-C2D3-4CA4-495A-780D59D72B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1A4A95-E975-1D76-71DF-16874BFDFCC5}"/>
              </a:ext>
            </a:extLst>
          </p:cNvPr>
          <p:cNvSpPr>
            <a:spLocks noGrp="1"/>
          </p:cNvSpPr>
          <p:nvPr>
            <p:ph type="dt" sz="half" idx="10"/>
          </p:nvPr>
        </p:nvSpPr>
        <p:spPr/>
        <p:txBody>
          <a:bodyPr/>
          <a:lstStyle/>
          <a:p>
            <a:fld id="{BA0B5680-27BD-492E-8D2A-9AA1BD7B9D69}" type="datetimeFigureOut">
              <a:rPr lang="en-IN" smtClean="0"/>
              <a:t>08-10-2024</a:t>
            </a:fld>
            <a:endParaRPr lang="en-IN"/>
          </a:p>
        </p:txBody>
      </p:sp>
      <p:sp>
        <p:nvSpPr>
          <p:cNvPr id="5" name="Footer Placeholder 4">
            <a:extLst>
              <a:ext uri="{FF2B5EF4-FFF2-40B4-BE49-F238E27FC236}">
                <a16:creationId xmlns:a16="http://schemas.microsoft.com/office/drawing/2014/main" id="{EBEF6805-A3FC-DC98-97E3-37D3D60033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BA0542-1D41-544E-122C-FEDEDB7F5131}"/>
              </a:ext>
            </a:extLst>
          </p:cNvPr>
          <p:cNvSpPr>
            <a:spLocks noGrp="1"/>
          </p:cNvSpPr>
          <p:nvPr>
            <p:ph type="sldNum" sz="quarter" idx="12"/>
          </p:nvPr>
        </p:nvSpPr>
        <p:spPr/>
        <p:txBody>
          <a:bodyPr/>
          <a:lstStyle/>
          <a:p>
            <a:fld id="{BBC3F0A2-4E38-4404-8856-0668FB143C56}" type="slidenum">
              <a:rPr lang="en-IN" smtClean="0"/>
              <a:t>‹#›</a:t>
            </a:fld>
            <a:endParaRPr lang="en-IN"/>
          </a:p>
        </p:txBody>
      </p:sp>
    </p:spTree>
    <p:extLst>
      <p:ext uri="{BB962C8B-B14F-4D97-AF65-F5344CB8AC3E}">
        <p14:creationId xmlns:p14="http://schemas.microsoft.com/office/powerpoint/2010/main" val="437213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338E2-DFF3-9777-2BE5-EA88FAFFFE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F288ED-ECF9-66BA-438B-17B520EE35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C5B40D-F1EB-B939-C445-1BE311601B16}"/>
              </a:ext>
            </a:extLst>
          </p:cNvPr>
          <p:cNvSpPr>
            <a:spLocks noGrp="1"/>
          </p:cNvSpPr>
          <p:nvPr>
            <p:ph type="dt" sz="half" idx="10"/>
          </p:nvPr>
        </p:nvSpPr>
        <p:spPr/>
        <p:txBody>
          <a:bodyPr/>
          <a:lstStyle/>
          <a:p>
            <a:fld id="{BA0B5680-27BD-492E-8D2A-9AA1BD7B9D69}" type="datetimeFigureOut">
              <a:rPr lang="en-IN" smtClean="0"/>
              <a:t>08-10-2024</a:t>
            </a:fld>
            <a:endParaRPr lang="en-IN"/>
          </a:p>
        </p:txBody>
      </p:sp>
      <p:sp>
        <p:nvSpPr>
          <p:cNvPr id="5" name="Footer Placeholder 4">
            <a:extLst>
              <a:ext uri="{FF2B5EF4-FFF2-40B4-BE49-F238E27FC236}">
                <a16:creationId xmlns:a16="http://schemas.microsoft.com/office/drawing/2014/main" id="{49116CAC-1846-5C7F-D3EA-293523FA78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C69562-F4E3-DDC2-65A0-9E138D09F607}"/>
              </a:ext>
            </a:extLst>
          </p:cNvPr>
          <p:cNvSpPr>
            <a:spLocks noGrp="1"/>
          </p:cNvSpPr>
          <p:nvPr>
            <p:ph type="sldNum" sz="quarter" idx="12"/>
          </p:nvPr>
        </p:nvSpPr>
        <p:spPr/>
        <p:txBody>
          <a:bodyPr/>
          <a:lstStyle/>
          <a:p>
            <a:fld id="{BBC3F0A2-4E38-4404-8856-0668FB143C56}" type="slidenum">
              <a:rPr lang="en-IN" smtClean="0"/>
              <a:t>‹#›</a:t>
            </a:fld>
            <a:endParaRPr lang="en-IN"/>
          </a:p>
        </p:txBody>
      </p:sp>
    </p:spTree>
    <p:extLst>
      <p:ext uri="{BB962C8B-B14F-4D97-AF65-F5344CB8AC3E}">
        <p14:creationId xmlns:p14="http://schemas.microsoft.com/office/powerpoint/2010/main" val="249822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E7AB-2BB7-DB95-A79F-FF96C3E8AB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97951DC-0515-EF60-9EE5-3D665E55A4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C71050-F97B-A84E-96A0-90D5475D26A4}"/>
              </a:ext>
            </a:extLst>
          </p:cNvPr>
          <p:cNvSpPr>
            <a:spLocks noGrp="1"/>
          </p:cNvSpPr>
          <p:nvPr>
            <p:ph type="dt" sz="half" idx="10"/>
          </p:nvPr>
        </p:nvSpPr>
        <p:spPr/>
        <p:txBody>
          <a:bodyPr/>
          <a:lstStyle/>
          <a:p>
            <a:fld id="{BA0B5680-27BD-492E-8D2A-9AA1BD7B9D69}" type="datetimeFigureOut">
              <a:rPr lang="en-IN" smtClean="0"/>
              <a:t>08-10-2024</a:t>
            </a:fld>
            <a:endParaRPr lang="en-IN"/>
          </a:p>
        </p:txBody>
      </p:sp>
      <p:sp>
        <p:nvSpPr>
          <p:cNvPr id="5" name="Footer Placeholder 4">
            <a:extLst>
              <a:ext uri="{FF2B5EF4-FFF2-40B4-BE49-F238E27FC236}">
                <a16:creationId xmlns:a16="http://schemas.microsoft.com/office/drawing/2014/main" id="{786B0A4D-039E-158A-4719-49AD12A041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1655D9-3DE1-7D93-6D75-AEBD13C8F2AC}"/>
              </a:ext>
            </a:extLst>
          </p:cNvPr>
          <p:cNvSpPr>
            <a:spLocks noGrp="1"/>
          </p:cNvSpPr>
          <p:nvPr>
            <p:ph type="sldNum" sz="quarter" idx="12"/>
          </p:nvPr>
        </p:nvSpPr>
        <p:spPr/>
        <p:txBody>
          <a:bodyPr/>
          <a:lstStyle/>
          <a:p>
            <a:fld id="{BBC3F0A2-4E38-4404-8856-0668FB143C56}" type="slidenum">
              <a:rPr lang="en-IN" smtClean="0"/>
              <a:t>‹#›</a:t>
            </a:fld>
            <a:endParaRPr lang="en-IN"/>
          </a:p>
        </p:txBody>
      </p:sp>
    </p:spTree>
    <p:extLst>
      <p:ext uri="{BB962C8B-B14F-4D97-AF65-F5344CB8AC3E}">
        <p14:creationId xmlns:p14="http://schemas.microsoft.com/office/powerpoint/2010/main" val="115813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B937-FD27-E7D6-5EA1-20113ECFEB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E610E2-8FED-B50C-BB0E-C33E1E9EA5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67C6269-6092-AE46-4ED8-CBFF22F117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8904A93-2687-2EE4-FC7F-CF268A674E65}"/>
              </a:ext>
            </a:extLst>
          </p:cNvPr>
          <p:cNvSpPr>
            <a:spLocks noGrp="1"/>
          </p:cNvSpPr>
          <p:nvPr>
            <p:ph type="dt" sz="half" idx="10"/>
          </p:nvPr>
        </p:nvSpPr>
        <p:spPr/>
        <p:txBody>
          <a:bodyPr/>
          <a:lstStyle/>
          <a:p>
            <a:fld id="{BA0B5680-27BD-492E-8D2A-9AA1BD7B9D69}" type="datetimeFigureOut">
              <a:rPr lang="en-IN" smtClean="0"/>
              <a:t>08-10-2024</a:t>
            </a:fld>
            <a:endParaRPr lang="en-IN"/>
          </a:p>
        </p:txBody>
      </p:sp>
      <p:sp>
        <p:nvSpPr>
          <p:cNvPr id="6" name="Footer Placeholder 5">
            <a:extLst>
              <a:ext uri="{FF2B5EF4-FFF2-40B4-BE49-F238E27FC236}">
                <a16:creationId xmlns:a16="http://schemas.microsoft.com/office/drawing/2014/main" id="{38796049-3D60-E0D5-29EC-595614D05A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07B788-C244-25E4-6412-904908601947}"/>
              </a:ext>
            </a:extLst>
          </p:cNvPr>
          <p:cNvSpPr>
            <a:spLocks noGrp="1"/>
          </p:cNvSpPr>
          <p:nvPr>
            <p:ph type="sldNum" sz="quarter" idx="12"/>
          </p:nvPr>
        </p:nvSpPr>
        <p:spPr/>
        <p:txBody>
          <a:bodyPr/>
          <a:lstStyle/>
          <a:p>
            <a:fld id="{BBC3F0A2-4E38-4404-8856-0668FB143C56}" type="slidenum">
              <a:rPr lang="en-IN" smtClean="0"/>
              <a:t>‹#›</a:t>
            </a:fld>
            <a:endParaRPr lang="en-IN"/>
          </a:p>
        </p:txBody>
      </p:sp>
    </p:spTree>
    <p:extLst>
      <p:ext uri="{BB962C8B-B14F-4D97-AF65-F5344CB8AC3E}">
        <p14:creationId xmlns:p14="http://schemas.microsoft.com/office/powerpoint/2010/main" val="722992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0720A-2744-8E29-A041-1239C5E3D1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23452C-88FE-1063-5239-8B444FFCE3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B5BC38-F4CC-122F-D06B-6D335DD3D9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E030B84-006B-51A2-615B-049FE40E66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DA961E-AF07-C6BF-984F-DFB73EAB32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14336F-837C-F7ED-8A51-496BBAF2B984}"/>
              </a:ext>
            </a:extLst>
          </p:cNvPr>
          <p:cNvSpPr>
            <a:spLocks noGrp="1"/>
          </p:cNvSpPr>
          <p:nvPr>
            <p:ph type="dt" sz="half" idx="10"/>
          </p:nvPr>
        </p:nvSpPr>
        <p:spPr/>
        <p:txBody>
          <a:bodyPr/>
          <a:lstStyle/>
          <a:p>
            <a:fld id="{BA0B5680-27BD-492E-8D2A-9AA1BD7B9D69}" type="datetimeFigureOut">
              <a:rPr lang="en-IN" smtClean="0"/>
              <a:t>08-10-2024</a:t>
            </a:fld>
            <a:endParaRPr lang="en-IN"/>
          </a:p>
        </p:txBody>
      </p:sp>
      <p:sp>
        <p:nvSpPr>
          <p:cNvPr id="8" name="Footer Placeholder 7">
            <a:extLst>
              <a:ext uri="{FF2B5EF4-FFF2-40B4-BE49-F238E27FC236}">
                <a16:creationId xmlns:a16="http://schemas.microsoft.com/office/drawing/2014/main" id="{590ED90E-EFE6-AC2F-368C-6E8AEA14DFC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51FE0A1-F3E1-E715-19E0-B315E90DAFAB}"/>
              </a:ext>
            </a:extLst>
          </p:cNvPr>
          <p:cNvSpPr>
            <a:spLocks noGrp="1"/>
          </p:cNvSpPr>
          <p:nvPr>
            <p:ph type="sldNum" sz="quarter" idx="12"/>
          </p:nvPr>
        </p:nvSpPr>
        <p:spPr/>
        <p:txBody>
          <a:bodyPr/>
          <a:lstStyle/>
          <a:p>
            <a:fld id="{BBC3F0A2-4E38-4404-8856-0668FB143C56}" type="slidenum">
              <a:rPr lang="en-IN" smtClean="0"/>
              <a:t>‹#›</a:t>
            </a:fld>
            <a:endParaRPr lang="en-IN"/>
          </a:p>
        </p:txBody>
      </p:sp>
    </p:spTree>
    <p:extLst>
      <p:ext uri="{BB962C8B-B14F-4D97-AF65-F5344CB8AC3E}">
        <p14:creationId xmlns:p14="http://schemas.microsoft.com/office/powerpoint/2010/main" val="456253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DFB97-9B88-147A-A746-ACFA66FA74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6B3A3F-F6F0-7C40-1E16-FCFEE872A60E}"/>
              </a:ext>
            </a:extLst>
          </p:cNvPr>
          <p:cNvSpPr>
            <a:spLocks noGrp="1"/>
          </p:cNvSpPr>
          <p:nvPr>
            <p:ph type="dt" sz="half" idx="10"/>
          </p:nvPr>
        </p:nvSpPr>
        <p:spPr/>
        <p:txBody>
          <a:bodyPr/>
          <a:lstStyle/>
          <a:p>
            <a:fld id="{BA0B5680-27BD-492E-8D2A-9AA1BD7B9D69}" type="datetimeFigureOut">
              <a:rPr lang="en-IN" smtClean="0"/>
              <a:t>08-10-2024</a:t>
            </a:fld>
            <a:endParaRPr lang="en-IN"/>
          </a:p>
        </p:txBody>
      </p:sp>
      <p:sp>
        <p:nvSpPr>
          <p:cNvPr id="4" name="Footer Placeholder 3">
            <a:extLst>
              <a:ext uri="{FF2B5EF4-FFF2-40B4-BE49-F238E27FC236}">
                <a16:creationId xmlns:a16="http://schemas.microsoft.com/office/drawing/2014/main" id="{9D35C0C3-9145-CF39-4A76-33E078FDEAD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0400946-B4FA-0DF6-E5D5-7739A0512343}"/>
              </a:ext>
            </a:extLst>
          </p:cNvPr>
          <p:cNvSpPr>
            <a:spLocks noGrp="1"/>
          </p:cNvSpPr>
          <p:nvPr>
            <p:ph type="sldNum" sz="quarter" idx="12"/>
          </p:nvPr>
        </p:nvSpPr>
        <p:spPr/>
        <p:txBody>
          <a:bodyPr/>
          <a:lstStyle/>
          <a:p>
            <a:fld id="{BBC3F0A2-4E38-4404-8856-0668FB143C56}" type="slidenum">
              <a:rPr lang="en-IN" smtClean="0"/>
              <a:t>‹#›</a:t>
            </a:fld>
            <a:endParaRPr lang="en-IN"/>
          </a:p>
        </p:txBody>
      </p:sp>
    </p:spTree>
    <p:extLst>
      <p:ext uri="{BB962C8B-B14F-4D97-AF65-F5344CB8AC3E}">
        <p14:creationId xmlns:p14="http://schemas.microsoft.com/office/powerpoint/2010/main" val="2967913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F56385-C47C-8AD4-C376-EDACAD8677DE}"/>
              </a:ext>
            </a:extLst>
          </p:cNvPr>
          <p:cNvSpPr>
            <a:spLocks noGrp="1"/>
          </p:cNvSpPr>
          <p:nvPr>
            <p:ph type="dt" sz="half" idx="10"/>
          </p:nvPr>
        </p:nvSpPr>
        <p:spPr/>
        <p:txBody>
          <a:bodyPr/>
          <a:lstStyle/>
          <a:p>
            <a:fld id="{BA0B5680-27BD-492E-8D2A-9AA1BD7B9D69}" type="datetimeFigureOut">
              <a:rPr lang="en-IN" smtClean="0"/>
              <a:t>08-10-2024</a:t>
            </a:fld>
            <a:endParaRPr lang="en-IN"/>
          </a:p>
        </p:txBody>
      </p:sp>
      <p:sp>
        <p:nvSpPr>
          <p:cNvPr id="3" name="Footer Placeholder 2">
            <a:extLst>
              <a:ext uri="{FF2B5EF4-FFF2-40B4-BE49-F238E27FC236}">
                <a16:creationId xmlns:a16="http://schemas.microsoft.com/office/drawing/2014/main" id="{5759510E-923A-067D-5375-7AA793F6B13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B3B6599-A1B0-D710-CE5B-A0F705BA96E3}"/>
              </a:ext>
            </a:extLst>
          </p:cNvPr>
          <p:cNvSpPr>
            <a:spLocks noGrp="1"/>
          </p:cNvSpPr>
          <p:nvPr>
            <p:ph type="sldNum" sz="quarter" idx="12"/>
          </p:nvPr>
        </p:nvSpPr>
        <p:spPr/>
        <p:txBody>
          <a:bodyPr/>
          <a:lstStyle/>
          <a:p>
            <a:fld id="{BBC3F0A2-4E38-4404-8856-0668FB143C56}" type="slidenum">
              <a:rPr lang="en-IN" smtClean="0"/>
              <a:t>‹#›</a:t>
            </a:fld>
            <a:endParaRPr lang="en-IN"/>
          </a:p>
        </p:txBody>
      </p:sp>
    </p:spTree>
    <p:extLst>
      <p:ext uri="{BB962C8B-B14F-4D97-AF65-F5344CB8AC3E}">
        <p14:creationId xmlns:p14="http://schemas.microsoft.com/office/powerpoint/2010/main" val="1743906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D92D-C338-ABBA-CEBA-A0629802A0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A15721-FA46-54D9-D831-18151C47EC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D096124-E073-1143-8BAD-0FEBCB51D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9A5453-4798-5DC5-7FF0-AC73A72A601B}"/>
              </a:ext>
            </a:extLst>
          </p:cNvPr>
          <p:cNvSpPr>
            <a:spLocks noGrp="1"/>
          </p:cNvSpPr>
          <p:nvPr>
            <p:ph type="dt" sz="half" idx="10"/>
          </p:nvPr>
        </p:nvSpPr>
        <p:spPr/>
        <p:txBody>
          <a:bodyPr/>
          <a:lstStyle/>
          <a:p>
            <a:fld id="{BA0B5680-27BD-492E-8D2A-9AA1BD7B9D69}" type="datetimeFigureOut">
              <a:rPr lang="en-IN" smtClean="0"/>
              <a:t>08-10-2024</a:t>
            </a:fld>
            <a:endParaRPr lang="en-IN"/>
          </a:p>
        </p:txBody>
      </p:sp>
      <p:sp>
        <p:nvSpPr>
          <p:cNvPr id="6" name="Footer Placeholder 5">
            <a:extLst>
              <a:ext uri="{FF2B5EF4-FFF2-40B4-BE49-F238E27FC236}">
                <a16:creationId xmlns:a16="http://schemas.microsoft.com/office/drawing/2014/main" id="{18AEC594-DAC1-A20A-A687-B080AA3CF7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58F417-3D81-8468-7B93-010FDC55DCA0}"/>
              </a:ext>
            </a:extLst>
          </p:cNvPr>
          <p:cNvSpPr>
            <a:spLocks noGrp="1"/>
          </p:cNvSpPr>
          <p:nvPr>
            <p:ph type="sldNum" sz="quarter" idx="12"/>
          </p:nvPr>
        </p:nvSpPr>
        <p:spPr/>
        <p:txBody>
          <a:bodyPr/>
          <a:lstStyle/>
          <a:p>
            <a:fld id="{BBC3F0A2-4E38-4404-8856-0668FB143C56}" type="slidenum">
              <a:rPr lang="en-IN" smtClean="0"/>
              <a:t>‹#›</a:t>
            </a:fld>
            <a:endParaRPr lang="en-IN"/>
          </a:p>
        </p:txBody>
      </p:sp>
    </p:spTree>
    <p:extLst>
      <p:ext uri="{BB962C8B-B14F-4D97-AF65-F5344CB8AC3E}">
        <p14:creationId xmlns:p14="http://schemas.microsoft.com/office/powerpoint/2010/main" val="1848763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824F-3BE2-B0A4-F463-4F4DD4C12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840A7E-211A-2956-F511-5629267BAA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D11B66A-4164-99F8-CCA9-4CF94D7B1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708DD3-CBD5-ED7C-AA91-686F50BE0C3E}"/>
              </a:ext>
            </a:extLst>
          </p:cNvPr>
          <p:cNvSpPr>
            <a:spLocks noGrp="1"/>
          </p:cNvSpPr>
          <p:nvPr>
            <p:ph type="dt" sz="half" idx="10"/>
          </p:nvPr>
        </p:nvSpPr>
        <p:spPr/>
        <p:txBody>
          <a:bodyPr/>
          <a:lstStyle/>
          <a:p>
            <a:fld id="{BA0B5680-27BD-492E-8D2A-9AA1BD7B9D69}" type="datetimeFigureOut">
              <a:rPr lang="en-IN" smtClean="0"/>
              <a:t>08-10-2024</a:t>
            </a:fld>
            <a:endParaRPr lang="en-IN"/>
          </a:p>
        </p:txBody>
      </p:sp>
      <p:sp>
        <p:nvSpPr>
          <p:cNvPr id="6" name="Footer Placeholder 5">
            <a:extLst>
              <a:ext uri="{FF2B5EF4-FFF2-40B4-BE49-F238E27FC236}">
                <a16:creationId xmlns:a16="http://schemas.microsoft.com/office/drawing/2014/main" id="{EE7A949C-6255-4246-C297-39515DB7B2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DF4B50-51BA-B214-4E74-BE5E8799A923}"/>
              </a:ext>
            </a:extLst>
          </p:cNvPr>
          <p:cNvSpPr>
            <a:spLocks noGrp="1"/>
          </p:cNvSpPr>
          <p:nvPr>
            <p:ph type="sldNum" sz="quarter" idx="12"/>
          </p:nvPr>
        </p:nvSpPr>
        <p:spPr/>
        <p:txBody>
          <a:bodyPr/>
          <a:lstStyle/>
          <a:p>
            <a:fld id="{BBC3F0A2-4E38-4404-8856-0668FB143C56}" type="slidenum">
              <a:rPr lang="en-IN" smtClean="0"/>
              <a:t>‹#›</a:t>
            </a:fld>
            <a:endParaRPr lang="en-IN"/>
          </a:p>
        </p:txBody>
      </p:sp>
    </p:spTree>
    <p:extLst>
      <p:ext uri="{BB962C8B-B14F-4D97-AF65-F5344CB8AC3E}">
        <p14:creationId xmlns:p14="http://schemas.microsoft.com/office/powerpoint/2010/main" val="4145418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alpha val="3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B50F49-8EAD-6F56-6462-D72C45F38B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2F4800-3CE7-AE8D-F149-57BB79B36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6F5D3B-FE75-48D1-907B-4B228AFAEC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0B5680-27BD-492E-8D2A-9AA1BD7B9D69}" type="datetimeFigureOut">
              <a:rPr lang="en-IN" smtClean="0"/>
              <a:t>08-10-2024</a:t>
            </a:fld>
            <a:endParaRPr lang="en-IN"/>
          </a:p>
        </p:txBody>
      </p:sp>
      <p:sp>
        <p:nvSpPr>
          <p:cNvPr id="5" name="Footer Placeholder 4">
            <a:extLst>
              <a:ext uri="{FF2B5EF4-FFF2-40B4-BE49-F238E27FC236}">
                <a16:creationId xmlns:a16="http://schemas.microsoft.com/office/drawing/2014/main" id="{C165269D-DC74-23F0-FFF6-8393432568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C404EB7-88D0-6C4B-A205-5C70E25F56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C3F0A2-4E38-4404-8856-0668FB143C56}" type="slidenum">
              <a:rPr lang="en-IN" smtClean="0"/>
              <a:t>‹#›</a:t>
            </a:fld>
            <a:endParaRPr lang="en-IN"/>
          </a:p>
        </p:txBody>
      </p:sp>
    </p:spTree>
    <p:extLst>
      <p:ext uri="{BB962C8B-B14F-4D97-AF65-F5344CB8AC3E}">
        <p14:creationId xmlns:p14="http://schemas.microsoft.com/office/powerpoint/2010/main" val="303895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665607-2EF7-CFC5-373D-FD2B5BBD9DE7}"/>
              </a:ext>
            </a:extLst>
          </p:cNvPr>
          <p:cNvSpPr>
            <a:spLocks noGrp="1"/>
          </p:cNvSpPr>
          <p:nvPr>
            <p:ph type="subTitle" idx="1"/>
          </p:nvPr>
        </p:nvSpPr>
        <p:spPr>
          <a:xfrm>
            <a:off x="8406581" y="6418980"/>
            <a:ext cx="3785419" cy="439020"/>
          </a:xfrm>
        </p:spPr>
        <p:txBody>
          <a:bodyPr/>
          <a:lstStyle/>
          <a:p>
            <a:r>
              <a:rPr lang="en-IN" dirty="0">
                <a:solidFill>
                  <a:schemeClr val="bg1"/>
                </a:solidFill>
              </a:rPr>
              <a:t>AISHWARYAA A [MBE 10]</a:t>
            </a:r>
          </a:p>
        </p:txBody>
      </p:sp>
    </p:spTree>
    <p:extLst>
      <p:ext uri="{BB962C8B-B14F-4D97-AF65-F5344CB8AC3E}">
        <p14:creationId xmlns:p14="http://schemas.microsoft.com/office/powerpoint/2010/main" val="1512551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30F02D-700E-3962-9F36-A7DC3D922D88}"/>
              </a:ext>
            </a:extLst>
          </p:cNvPr>
          <p:cNvSpPr txBox="1"/>
          <p:nvPr/>
        </p:nvSpPr>
        <p:spPr>
          <a:xfrm>
            <a:off x="211393" y="186813"/>
            <a:ext cx="11769213" cy="584775"/>
          </a:xfrm>
          <a:prstGeom prst="rect">
            <a:avLst/>
          </a:prstGeom>
          <a:noFill/>
        </p:spPr>
        <p:txBody>
          <a:bodyPr wrap="square" rtlCol="0">
            <a:spAutoFit/>
          </a:bodyPr>
          <a:lstStyle/>
          <a:p>
            <a:r>
              <a:rPr lang="en-IN" sz="3200"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TASK 6 :COUNT OF MOVIES BY YEAR AND GENRE </a:t>
            </a:r>
          </a:p>
        </p:txBody>
      </p:sp>
      <p:pic>
        <p:nvPicPr>
          <p:cNvPr id="10" name="Picture 9">
            <a:extLst>
              <a:ext uri="{FF2B5EF4-FFF2-40B4-BE49-F238E27FC236}">
                <a16:creationId xmlns:a16="http://schemas.microsoft.com/office/drawing/2014/main" id="{088D8CE2-733C-3E44-D243-CDBC164EFD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93" y="889575"/>
            <a:ext cx="5314336" cy="2718290"/>
          </a:xfrm>
          <a:prstGeom prst="rect">
            <a:avLst/>
          </a:prstGeom>
        </p:spPr>
      </p:pic>
      <p:pic>
        <p:nvPicPr>
          <p:cNvPr id="12" name="Picture 11">
            <a:extLst>
              <a:ext uri="{FF2B5EF4-FFF2-40B4-BE49-F238E27FC236}">
                <a16:creationId xmlns:a16="http://schemas.microsoft.com/office/drawing/2014/main" id="{06E246E5-9408-3049-1B61-1D4A2205C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187" y="889575"/>
            <a:ext cx="5525729" cy="2778175"/>
          </a:xfrm>
          <a:prstGeom prst="rect">
            <a:avLst/>
          </a:prstGeom>
        </p:spPr>
      </p:pic>
      <p:pic>
        <p:nvPicPr>
          <p:cNvPr id="14" name="Picture 13">
            <a:extLst>
              <a:ext uri="{FF2B5EF4-FFF2-40B4-BE49-F238E27FC236}">
                <a16:creationId xmlns:a16="http://schemas.microsoft.com/office/drawing/2014/main" id="{BA34BBD4-D6B3-C1F4-ADC9-B45A0F2D1E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93" y="3839253"/>
            <a:ext cx="5383162" cy="2718290"/>
          </a:xfrm>
          <a:prstGeom prst="rect">
            <a:avLst/>
          </a:prstGeom>
        </p:spPr>
      </p:pic>
      <p:sp>
        <p:nvSpPr>
          <p:cNvPr id="15" name="TextBox 14">
            <a:extLst>
              <a:ext uri="{FF2B5EF4-FFF2-40B4-BE49-F238E27FC236}">
                <a16:creationId xmlns:a16="http://schemas.microsoft.com/office/drawing/2014/main" id="{74E76786-54F5-3EF6-14BD-0C3A734E60AC}"/>
              </a:ext>
            </a:extLst>
          </p:cNvPr>
          <p:cNvSpPr txBox="1"/>
          <p:nvPr/>
        </p:nvSpPr>
        <p:spPr>
          <a:xfrm>
            <a:off x="6095999" y="3839253"/>
            <a:ext cx="5525729" cy="2446824"/>
          </a:xfrm>
          <a:prstGeom prst="rect">
            <a:avLst/>
          </a:prstGeom>
          <a:noFill/>
          <a:ln>
            <a:solidFill>
              <a:schemeClr val="tx1"/>
            </a:solidFill>
            <a:prstDash val="lgDashDotDot"/>
          </a:ln>
        </p:spPr>
        <p:txBody>
          <a:bodyPr wrap="square" rtlCol="0">
            <a:spAutoFit/>
          </a:bodyPr>
          <a:lstStyle/>
          <a:p>
            <a:r>
              <a:rPr lang="en-IN" sz="1500" dirty="0">
                <a:latin typeface="Bookman Old Style" panose="02050604050505020204" pitchFamily="18" charset="0"/>
              </a:rPr>
              <a:t>COUNT OF MOVIES VARIES BY THE INTERST OF FILM MAKERS OR AUIDENCE </a:t>
            </a:r>
          </a:p>
          <a:p>
            <a:pPr indent="-285750">
              <a:buFont typeface="Wingdings" panose="05000000000000000000" pitchFamily="2" charset="2"/>
              <a:buChar char="ü"/>
            </a:pPr>
            <a:r>
              <a:rPr lang="en-IN" sz="1500" b="1" dirty="0">
                <a:solidFill>
                  <a:schemeClr val="accent2"/>
                </a:solidFill>
                <a:latin typeface="Bookman Old Style" panose="02050604050505020204" pitchFamily="18" charset="0"/>
              </a:rPr>
              <a:t>AT THE END OF ANALYSIS ALL MOVIESHAVE  PEAKED IN YR GROUP (2011-2020)</a:t>
            </a:r>
          </a:p>
          <a:p>
            <a:pPr indent="-285750">
              <a:buFont typeface="Arial" panose="020B0604020202020204" pitchFamily="34" charset="0"/>
              <a:buChar char="•"/>
            </a:pPr>
            <a:r>
              <a:rPr lang="en-IN" sz="1500" dirty="0">
                <a:latin typeface="Bookman Old Style" panose="02050604050505020204" pitchFamily="18" charset="0"/>
              </a:rPr>
              <a:t>ACTION (323)                           ANIMATION(103)</a:t>
            </a:r>
          </a:p>
          <a:p>
            <a:pPr indent="-285750">
              <a:buFont typeface="Arial" panose="020B0604020202020204" pitchFamily="34" charset="0"/>
              <a:buChar char="•"/>
            </a:pPr>
            <a:r>
              <a:rPr lang="en-IN" sz="1500" dirty="0">
                <a:latin typeface="Bookman Old Style" panose="02050604050505020204" pitchFamily="18" charset="0"/>
              </a:rPr>
              <a:t>COMEDY (385)                         DOCUMENTARY(117)</a:t>
            </a:r>
          </a:p>
          <a:p>
            <a:pPr indent="-285750">
              <a:buFont typeface="Arial" panose="020B0604020202020204" pitchFamily="34" charset="0"/>
              <a:buChar char="•"/>
            </a:pPr>
            <a:r>
              <a:rPr lang="en-IN" sz="1500" dirty="0">
                <a:latin typeface="Bookman Old Style" panose="02050604050505020204" pitchFamily="18" charset="0"/>
              </a:rPr>
              <a:t>DRAMA (</a:t>
            </a:r>
            <a:r>
              <a:rPr lang="en-IN" sz="1500" b="1" dirty="0">
                <a:solidFill>
                  <a:schemeClr val="accent2"/>
                </a:solidFill>
                <a:latin typeface="Bookman Old Style" panose="02050604050505020204" pitchFamily="18" charset="0"/>
              </a:rPr>
              <a:t>857</a:t>
            </a:r>
            <a:r>
              <a:rPr lang="en-IN" sz="1500" dirty="0">
                <a:latin typeface="Bookman Old Style" panose="02050604050505020204" pitchFamily="18" charset="0"/>
              </a:rPr>
              <a:t>)                            FAMILY (</a:t>
            </a:r>
            <a:r>
              <a:rPr lang="en-IN" sz="1500" b="1" dirty="0">
                <a:solidFill>
                  <a:srgbClr val="FF0000"/>
                </a:solidFill>
                <a:latin typeface="Bookman Old Style" panose="02050604050505020204" pitchFamily="18" charset="0"/>
              </a:rPr>
              <a:t>98)</a:t>
            </a:r>
          </a:p>
          <a:p>
            <a:pPr indent="-285750">
              <a:buFont typeface="Arial" panose="020B0604020202020204" pitchFamily="34" charset="0"/>
              <a:buChar char="•"/>
            </a:pPr>
            <a:r>
              <a:rPr lang="en-IN" sz="1500" dirty="0">
                <a:latin typeface="Bookman Old Style" panose="02050604050505020204" pitchFamily="18" charset="0"/>
              </a:rPr>
              <a:t>REALITY(262)                           ROMANCE (312)</a:t>
            </a:r>
          </a:p>
          <a:p>
            <a:pPr indent="-285750">
              <a:buFont typeface="Arial" panose="020B0604020202020204" pitchFamily="34" charset="0"/>
              <a:buChar char="•"/>
            </a:pPr>
            <a:r>
              <a:rPr lang="en-IN" sz="1500" dirty="0">
                <a:latin typeface="Bookman Old Style" panose="02050604050505020204" pitchFamily="18" charset="0"/>
              </a:rPr>
              <a:t>SPORT(167)                              THRILLER (183)</a:t>
            </a:r>
          </a:p>
          <a:p>
            <a:endParaRPr lang="en-IN" dirty="0"/>
          </a:p>
        </p:txBody>
      </p:sp>
    </p:spTree>
    <p:extLst>
      <p:ext uri="{BB962C8B-B14F-4D97-AF65-F5344CB8AC3E}">
        <p14:creationId xmlns:p14="http://schemas.microsoft.com/office/powerpoint/2010/main" val="424993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832D00-24E6-9D10-3A38-D549126C3B91}"/>
              </a:ext>
            </a:extLst>
          </p:cNvPr>
          <p:cNvSpPr txBox="1"/>
          <p:nvPr/>
        </p:nvSpPr>
        <p:spPr>
          <a:xfrm>
            <a:off x="176980" y="117987"/>
            <a:ext cx="11238271" cy="584775"/>
          </a:xfrm>
          <a:prstGeom prst="rect">
            <a:avLst/>
          </a:prstGeom>
          <a:noFill/>
        </p:spPr>
        <p:txBody>
          <a:bodyPr wrap="square" rtlCol="0">
            <a:spAutoFit/>
          </a:bodyPr>
          <a:lstStyle/>
          <a:p>
            <a:r>
              <a:rPr lang="en-IN" sz="3200"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TASK 7: MOST COMMON MOVIE TYPES </a:t>
            </a:r>
          </a:p>
        </p:txBody>
      </p:sp>
      <p:pic>
        <p:nvPicPr>
          <p:cNvPr id="4" name="Picture 3">
            <a:extLst>
              <a:ext uri="{FF2B5EF4-FFF2-40B4-BE49-F238E27FC236}">
                <a16:creationId xmlns:a16="http://schemas.microsoft.com/office/drawing/2014/main" id="{DA633D8C-54E1-618C-94CB-46291305A571}"/>
              </a:ext>
            </a:extLst>
          </p:cNvPr>
          <p:cNvPicPr>
            <a:picLocks noChangeAspect="1"/>
          </p:cNvPicPr>
          <p:nvPr/>
        </p:nvPicPr>
        <p:blipFill>
          <a:blip r:embed="rId2">
            <a:extLst>
              <a:ext uri="{28A0092B-C50C-407E-A947-70E740481C1C}">
                <a14:useLocalDpi xmlns:a14="http://schemas.microsoft.com/office/drawing/2010/main" val="0"/>
              </a:ext>
            </a:extLst>
          </a:blip>
          <a:srcRect t="5573"/>
          <a:stretch/>
        </p:blipFill>
        <p:spPr>
          <a:xfrm>
            <a:off x="284846" y="855407"/>
            <a:ext cx="7138509" cy="5306977"/>
          </a:xfrm>
          <a:prstGeom prst="rect">
            <a:avLst/>
          </a:prstGeom>
        </p:spPr>
      </p:pic>
      <p:sp>
        <p:nvSpPr>
          <p:cNvPr id="6" name="TextBox 5">
            <a:extLst>
              <a:ext uri="{FF2B5EF4-FFF2-40B4-BE49-F238E27FC236}">
                <a16:creationId xmlns:a16="http://schemas.microsoft.com/office/drawing/2014/main" id="{6D63B9F1-3A9F-A0FD-E0FD-E7061F59EC9C}"/>
              </a:ext>
            </a:extLst>
          </p:cNvPr>
          <p:cNvSpPr txBox="1"/>
          <p:nvPr/>
        </p:nvSpPr>
        <p:spPr>
          <a:xfrm>
            <a:off x="7669161" y="3508895"/>
            <a:ext cx="4316361" cy="2169825"/>
          </a:xfrm>
          <a:prstGeom prst="rect">
            <a:avLst/>
          </a:prstGeom>
          <a:noFill/>
          <a:ln>
            <a:solidFill>
              <a:schemeClr val="tx1"/>
            </a:solidFill>
            <a:prstDash val="lgDashDotDot"/>
          </a:ln>
        </p:spPr>
        <p:txBody>
          <a:bodyPr wrap="square" rtlCol="0">
            <a:spAutoFit/>
          </a:bodyPr>
          <a:lstStyle/>
          <a:p>
            <a:r>
              <a:rPr lang="en-IN" sz="1500" dirty="0">
                <a:latin typeface="Bookman Old Style" panose="02050604050505020204" pitchFamily="18" charset="0"/>
              </a:rPr>
              <a:t>COMMOM TYPES ARE FOUND OUT ON VARIOUS ASPECTS  LIKE </a:t>
            </a:r>
            <a:r>
              <a:rPr lang="en-IN" sz="1500" b="1" dirty="0">
                <a:solidFill>
                  <a:schemeClr val="accent2"/>
                </a:solidFill>
                <a:latin typeface="Bookman Old Style" panose="02050604050505020204" pitchFamily="18" charset="0"/>
              </a:rPr>
              <a:t>THEMES, PLOT, TONE &amp; MOOD, CHARACTER TYPES, VISUALS </a:t>
            </a:r>
          </a:p>
          <a:p>
            <a:pPr indent="-342900">
              <a:buAutoNum type="arabicPeriod"/>
            </a:pPr>
            <a:r>
              <a:rPr lang="en-IN" sz="1500" b="1" dirty="0">
                <a:solidFill>
                  <a:schemeClr val="accent2"/>
                </a:solidFill>
                <a:latin typeface="Bookman Old Style" panose="02050604050505020204" pitchFamily="18" charset="0"/>
              </a:rPr>
              <a:t>DRAMA (2,043)</a:t>
            </a:r>
          </a:p>
          <a:p>
            <a:pPr indent="-342900">
              <a:buAutoNum type="arabicPeriod"/>
            </a:pPr>
            <a:r>
              <a:rPr lang="en-IN" sz="1500" dirty="0">
                <a:latin typeface="Bookman Old Style" panose="02050604050505020204" pitchFamily="18" charset="0"/>
              </a:rPr>
              <a:t>COMEDY</a:t>
            </a:r>
          </a:p>
          <a:p>
            <a:pPr indent="-342900">
              <a:buAutoNum type="arabicPeriod"/>
            </a:pPr>
            <a:r>
              <a:rPr lang="en-IN" sz="1500" dirty="0">
                <a:latin typeface="Bookman Old Style" panose="02050604050505020204" pitchFamily="18" charset="0"/>
              </a:rPr>
              <a:t>ROMANCE </a:t>
            </a:r>
          </a:p>
          <a:p>
            <a:pPr indent="-342900">
              <a:buAutoNum type="arabicPeriod"/>
            </a:pPr>
            <a:r>
              <a:rPr lang="en-IN" sz="1500" dirty="0">
                <a:latin typeface="Bookman Old Style" panose="02050604050505020204" pitchFamily="18" charset="0"/>
              </a:rPr>
              <a:t>ACTION </a:t>
            </a:r>
          </a:p>
          <a:p>
            <a:pPr indent="-342900">
              <a:buAutoNum type="arabicPeriod"/>
            </a:pPr>
            <a:r>
              <a:rPr lang="en-IN" sz="1500" b="1" dirty="0">
                <a:solidFill>
                  <a:schemeClr val="accent4"/>
                </a:solidFill>
                <a:latin typeface="Bookman Old Style" panose="02050604050505020204" pitchFamily="18" charset="0"/>
              </a:rPr>
              <a:t>DOCUMENTARY (207)</a:t>
            </a:r>
          </a:p>
        </p:txBody>
      </p:sp>
      <p:sp>
        <p:nvSpPr>
          <p:cNvPr id="7" name="Arrow: Curved Down 6">
            <a:extLst>
              <a:ext uri="{FF2B5EF4-FFF2-40B4-BE49-F238E27FC236}">
                <a16:creationId xmlns:a16="http://schemas.microsoft.com/office/drawing/2014/main" id="{4EA3BD21-D256-8B0C-801F-B171E2EF5DA1}"/>
              </a:ext>
            </a:extLst>
          </p:cNvPr>
          <p:cNvSpPr/>
          <p:nvPr/>
        </p:nvSpPr>
        <p:spPr>
          <a:xfrm rot="2786324">
            <a:off x="8034000" y="2053113"/>
            <a:ext cx="1291673" cy="914400"/>
          </a:xfrm>
          <a:prstGeom prst="curved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930666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A44317-31E3-4810-4902-8C667AD05134}"/>
              </a:ext>
            </a:extLst>
          </p:cNvPr>
          <p:cNvSpPr txBox="1"/>
          <p:nvPr/>
        </p:nvSpPr>
        <p:spPr>
          <a:xfrm>
            <a:off x="290052" y="196646"/>
            <a:ext cx="11611896" cy="584775"/>
          </a:xfrm>
          <a:prstGeom prst="rect">
            <a:avLst/>
          </a:prstGeom>
          <a:noFill/>
        </p:spPr>
        <p:txBody>
          <a:bodyPr wrap="square" rtlCol="0">
            <a:spAutoFit/>
          </a:bodyPr>
          <a:lstStyle/>
          <a:p>
            <a:pPr algn="ctr"/>
            <a:r>
              <a:rPr lang="en-IN" sz="3200"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TASK 8 : CORRELATION B/W RUNNING TIME &amp; YEAR</a:t>
            </a:r>
          </a:p>
        </p:txBody>
      </p:sp>
      <p:pic>
        <p:nvPicPr>
          <p:cNvPr id="4" name="Picture 3">
            <a:extLst>
              <a:ext uri="{FF2B5EF4-FFF2-40B4-BE49-F238E27FC236}">
                <a16:creationId xmlns:a16="http://schemas.microsoft.com/office/drawing/2014/main" id="{0152F5CA-5497-3C98-E93D-D5D31D61E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948" y="1364104"/>
            <a:ext cx="4892607" cy="4834013"/>
          </a:xfrm>
          <a:prstGeom prst="rect">
            <a:avLst/>
          </a:prstGeom>
        </p:spPr>
      </p:pic>
      <p:sp>
        <p:nvSpPr>
          <p:cNvPr id="5" name="TextBox 4">
            <a:extLst>
              <a:ext uri="{FF2B5EF4-FFF2-40B4-BE49-F238E27FC236}">
                <a16:creationId xmlns:a16="http://schemas.microsoft.com/office/drawing/2014/main" id="{08BAB030-9090-9A9D-C7B5-82A7B43EE473}"/>
              </a:ext>
            </a:extLst>
          </p:cNvPr>
          <p:cNvSpPr txBox="1"/>
          <p:nvPr/>
        </p:nvSpPr>
        <p:spPr>
          <a:xfrm>
            <a:off x="6150078" y="3217886"/>
            <a:ext cx="5751870" cy="2631490"/>
          </a:xfrm>
          <a:prstGeom prst="rect">
            <a:avLst/>
          </a:prstGeom>
          <a:noFill/>
          <a:ln>
            <a:solidFill>
              <a:schemeClr val="tx1"/>
            </a:solidFill>
            <a:prstDash val="lgDashDotDot"/>
          </a:ln>
        </p:spPr>
        <p:txBody>
          <a:bodyPr wrap="square" rtlCol="0">
            <a:spAutoFit/>
          </a:bodyPr>
          <a:lstStyle/>
          <a:p>
            <a:pPr indent="-285750">
              <a:buFont typeface="Wingdings" panose="05000000000000000000" pitchFamily="2" charset="2"/>
              <a:buChar char="ü"/>
            </a:pPr>
            <a:r>
              <a:rPr lang="en-IN" sz="1500" dirty="0">
                <a:latin typeface="Bookman Old Style" panose="02050604050505020204" pitchFamily="18" charset="0"/>
              </a:rPr>
              <a:t>BASICALLY , CORRELATION CAN PROVIDE A </a:t>
            </a:r>
            <a:r>
              <a:rPr lang="en-IN" sz="1500" b="1" dirty="0">
                <a:solidFill>
                  <a:schemeClr val="accent2"/>
                </a:solidFill>
                <a:latin typeface="Bookman Old Style" panose="02050604050505020204" pitchFamily="18" charset="0"/>
              </a:rPr>
              <a:t>GREATER INSIGHTS </a:t>
            </a:r>
            <a:r>
              <a:rPr lang="en-IN" sz="1500" dirty="0">
                <a:latin typeface="Bookman Old Style" panose="02050604050505020204" pitchFamily="18" charset="0"/>
              </a:rPr>
              <a:t>INTO SEVERAL TRENDS AND PATTERNS IN FILM INDUSTRY LIKE INDUSTRY TRENDS , AUIDENCE TRENDS , CONTENT GENRE EVOLUTION , CULTURAL SHIFTS </a:t>
            </a:r>
          </a:p>
          <a:p>
            <a:endParaRPr lang="en-IN" sz="1500" dirty="0">
              <a:latin typeface="Bookman Old Style" panose="02050604050505020204" pitchFamily="18" charset="0"/>
            </a:endParaRPr>
          </a:p>
          <a:p>
            <a:pPr indent="-285750">
              <a:buFont typeface="Wingdings" panose="05000000000000000000" pitchFamily="2" charset="2"/>
              <a:buChar char="ü"/>
            </a:pPr>
            <a:r>
              <a:rPr lang="en-IN" sz="1500" dirty="0">
                <a:latin typeface="Bookman Old Style" panose="02050604050505020204" pitchFamily="18" charset="0"/>
              </a:rPr>
              <a:t>BY CALCULATING THIS REASEARCHES AND INDUSTRY PROFESSIONALS CAN BETTER UNDERSYAND THE </a:t>
            </a:r>
            <a:r>
              <a:rPr lang="en-IN" sz="1500" b="1" dirty="0">
                <a:solidFill>
                  <a:schemeClr val="accent2"/>
                </a:solidFill>
                <a:latin typeface="Bookman Old Style" panose="02050604050505020204" pitchFamily="18" charset="0"/>
              </a:rPr>
              <a:t>DYNAMICS OF FILM MAKING AND ITS RELATIONSHIP TO AUIDENCE ENGAGEMENT AND PREFERENCES  .</a:t>
            </a:r>
          </a:p>
        </p:txBody>
      </p:sp>
      <p:sp>
        <p:nvSpPr>
          <p:cNvPr id="6" name="Arrow: Curved Down 5">
            <a:extLst>
              <a:ext uri="{FF2B5EF4-FFF2-40B4-BE49-F238E27FC236}">
                <a16:creationId xmlns:a16="http://schemas.microsoft.com/office/drawing/2014/main" id="{47072899-31B1-A303-43F5-E879B7CBE5E4}"/>
              </a:ext>
            </a:extLst>
          </p:cNvPr>
          <p:cNvSpPr/>
          <p:nvPr/>
        </p:nvSpPr>
        <p:spPr>
          <a:xfrm rot="2263912">
            <a:off x="6276099" y="1948084"/>
            <a:ext cx="1111045" cy="826302"/>
          </a:xfrm>
          <a:prstGeom prst="curved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908996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107582-8AE0-C028-D8CA-90F5F3BBD266}"/>
              </a:ext>
            </a:extLst>
          </p:cNvPr>
          <p:cNvSpPr txBox="1"/>
          <p:nvPr/>
        </p:nvSpPr>
        <p:spPr>
          <a:xfrm>
            <a:off x="668592" y="108156"/>
            <a:ext cx="10068233" cy="584775"/>
          </a:xfrm>
          <a:prstGeom prst="rect">
            <a:avLst/>
          </a:prstGeom>
          <a:noFill/>
        </p:spPr>
        <p:txBody>
          <a:bodyPr wrap="square" rtlCol="0">
            <a:spAutoFit/>
          </a:bodyPr>
          <a:lstStyle/>
          <a:p>
            <a:pPr algn="ctr"/>
            <a:r>
              <a:rPr lang="en-IN" sz="3200"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TASK 9: GENRE POPULARITY OVER TIME </a:t>
            </a:r>
          </a:p>
        </p:txBody>
      </p:sp>
      <p:pic>
        <p:nvPicPr>
          <p:cNvPr id="4" name="Picture 3">
            <a:extLst>
              <a:ext uri="{FF2B5EF4-FFF2-40B4-BE49-F238E27FC236}">
                <a16:creationId xmlns:a16="http://schemas.microsoft.com/office/drawing/2014/main" id="{669F8C98-C355-C18F-E500-2E4859E53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53" y="907249"/>
            <a:ext cx="5388078" cy="3259860"/>
          </a:xfrm>
          <a:prstGeom prst="rect">
            <a:avLst/>
          </a:prstGeom>
        </p:spPr>
      </p:pic>
      <p:pic>
        <p:nvPicPr>
          <p:cNvPr id="6" name="Picture 5">
            <a:extLst>
              <a:ext uri="{FF2B5EF4-FFF2-40B4-BE49-F238E27FC236}">
                <a16:creationId xmlns:a16="http://schemas.microsoft.com/office/drawing/2014/main" id="{F90D6E7F-7B70-BA16-A879-336AD04F8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06635"/>
            <a:ext cx="5388079" cy="3215433"/>
          </a:xfrm>
          <a:prstGeom prst="rect">
            <a:avLst/>
          </a:prstGeom>
        </p:spPr>
      </p:pic>
      <p:sp>
        <p:nvSpPr>
          <p:cNvPr id="7" name="TextBox 6">
            <a:extLst>
              <a:ext uri="{FF2B5EF4-FFF2-40B4-BE49-F238E27FC236}">
                <a16:creationId xmlns:a16="http://schemas.microsoft.com/office/drawing/2014/main" id="{74D08F52-6CE8-DB54-DABC-DF54F95BA9A1}"/>
              </a:ext>
            </a:extLst>
          </p:cNvPr>
          <p:cNvSpPr txBox="1"/>
          <p:nvPr/>
        </p:nvSpPr>
        <p:spPr>
          <a:xfrm>
            <a:off x="762001" y="5293714"/>
            <a:ext cx="10889226" cy="1323439"/>
          </a:xfrm>
          <a:prstGeom prst="rect">
            <a:avLst/>
          </a:prstGeom>
          <a:noFill/>
          <a:ln>
            <a:solidFill>
              <a:schemeClr val="tx1"/>
            </a:solidFill>
            <a:prstDash val="lgDashDotDot"/>
          </a:ln>
        </p:spPr>
        <p:txBody>
          <a:bodyPr wrap="square" rtlCol="0">
            <a:spAutoFit/>
          </a:bodyPr>
          <a:lstStyle/>
          <a:p>
            <a:pPr marL="285750" indent="-285750">
              <a:buFont typeface="Wingdings" panose="05000000000000000000" pitchFamily="2" charset="2"/>
              <a:buChar char="§"/>
            </a:pPr>
            <a:r>
              <a:rPr lang="en-IN" sz="1600" dirty="0">
                <a:latin typeface="Bookman Old Style" panose="02050604050505020204" pitchFamily="18" charset="0"/>
              </a:rPr>
              <a:t>GENRE POPULARITY CHANGES OVER A PERIOD OF TIME AND IT VARIES YEAR BY YEAR AND THIS CHANGE CAN BE IDENTIFIED BY USING THE LINE CHART AS IT SHOWS HOW IT CHANGES IN THE FLOW  MAYE BE BECOZ OF INFLUENCE OF </a:t>
            </a:r>
            <a:r>
              <a:rPr lang="en-IN" sz="1600" b="1" dirty="0">
                <a:solidFill>
                  <a:schemeClr val="accent2"/>
                </a:solidFill>
                <a:latin typeface="Bookman Old Style" panose="02050604050505020204" pitchFamily="18" charset="0"/>
              </a:rPr>
              <a:t>POPULAR MEDIA , NOSTALGIA </a:t>
            </a:r>
            <a:r>
              <a:rPr lang="en-IN" sz="1600" dirty="0">
                <a:latin typeface="Bookman Old Style" panose="02050604050505020204" pitchFamily="18" charset="0"/>
              </a:rPr>
              <a:t>.</a:t>
            </a:r>
          </a:p>
          <a:p>
            <a:pPr marL="285750" indent="-285750">
              <a:buFont typeface="Wingdings" panose="05000000000000000000" pitchFamily="2" charset="2"/>
              <a:buChar char="§"/>
            </a:pPr>
            <a:r>
              <a:rPr lang="en-IN" sz="1600" dirty="0">
                <a:latin typeface="Bookman Old Style" panose="02050604050505020204" pitchFamily="18" charset="0"/>
              </a:rPr>
              <a:t>THESE DYNAMICS CREATE A </a:t>
            </a:r>
            <a:r>
              <a:rPr lang="en-IN" sz="1600" b="1" u="sng" dirty="0">
                <a:solidFill>
                  <a:schemeClr val="accent2"/>
                </a:solidFill>
                <a:latin typeface="Bookman Old Style" panose="02050604050505020204" pitchFamily="18" charset="0"/>
              </a:rPr>
              <a:t>CONSTANTLY EVOLVING LANDSCAPE</a:t>
            </a:r>
            <a:r>
              <a:rPr lang="en-IN" sz="1600" dirty="0">
                <a:latin typeface="Bookman Old Style" panose="02050604050505020204" pitchFamily="18" charset="0"/>
              </a:rPr>
              <a:t> IN ENTERTAINMENT AND LITERATURE </a:t>
            </a:r>
          </a:p>
        </p:txBody>
      </p:sp>
      <p:sp>
        <p:nvSpPr>
          <p:cNvPr id="9" name="Arrow: Down 8">
            <a:extLst>
              <a:ext uri="{FF2B5EF4-FFF2-40B4-BE49-F238E27FC236}">
                <a16:creationId xmlns:a16="http://schemas.microsoft.com/office/drawing/2014/main" id="{7A13F807-DD3A-6271-DF90-CCD6285ABC0E}"/>
              </a:ext>
            </a:extLst>
          </p:cNvPr>
          <p:cNvSpPr/>
          <p:nvPr/>
        </p:nvSpPr>
        <p:spPr>
          <a:xfrm>
            <a:off x="5702708" y="4310860"/>
            <a:ext cx="501447" cy="749020"/>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49375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56091-53F8-9D53-540E-C8EA71584711}"/>
              </a:ext>
            </a:extLst>
          </p:cNvPr>
          <p:cNvSpPr txBox="1"/>
          <p:nvPr/>
        </p:nvSpPr>
        <p:spPr>
          <a:xfrm>
            <a:off x="471949" y="91933"/>
            <a:ext cx="10766322" cy="584775"/>
          </a:xfrm>
          <a:prstGeom prst="rect">
            <a:avLst/>
          </a:prstGeom>
          <a:noFill/>
        </p:spPr>
        <p:txBody>
          <a:bodyPr wrap="square" rtlCol="0">
            <a:spAutoFit/>
          </a:bodyPr>
          <a:lstStyle/>
          <a:p>
            <a:pPr algn="ctr"/>
            <a:r>
              <a:rPr lang="en-IN" sz="3200"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TASK 10 :MOVIES BY GENRE AND AGE RATING </a:t>
            </a:r>
          </a:p>
        </p:txBody>
      </p:sp>
      <p:pic>
        <p:nvPicPr>
          <p:cNvPr id="4" name="Picture 3">
            <a:extLst>
              <a:ext uri="{FF2B5EF4-FFF2-40B4-BE49-F238E27FC236}">
                <a16:creationId xmlns:a16="http://schemas.microsoft.com/office/drawing/2014/main" id="{E20247A5-703E-5B9D-78F0-C9A74DD7E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26" y="996049"/>
            <a:ext cx="2730084" cy="2650001"/>
          </a:xfrm>
          <a:prstGeom prst="rect">
            <a:avLst/>
          </a:prstGeom>
        </p:spPr>
      </p:pic>
      <p:pic>
        <p:nvPicPr>
          <p:cNvPr id="8" name="Picture 7">
            <a:extLst>
              <a:ext uri="{FF2B5EF4-FFF2-40B4-BE49-F238E27FC236}">
                <a16:creationId xmlns:a16="http://schemas.microsoft.com/office/drawing/2014/main" id="{5882764A-75E0-1C44-1213-05A2E39AD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350" y="996049"/>
            <a:ext cx="2649195" cy="2650001"/>
          </a:xfrm>
          <a:prstGeom prst="rect">
            <a:avLst/>
          </a:prstGeom>
        </p:spPr>
      </p:pic>
      <p:pic>
        <p:nvPicPr>
          <p:cNvPr id="10" name="Picture 9">
            <a:extLst>
              <a:ext uri="{FF2B5EF4-FFF2-40B4-BE49-F238E27FC236}">
                <a16:creationId xmlns:a16="http://schemas.microsoft.com/office/drawing/2014/main" id="{5128F9DE-376D-9C7D-6253-B198CD98A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26" y="3965391"/>
            <a:ext cx="2649194" cy="2589199"/>
          </a:xfrm>
          <a:prstGeom prst="rect">
            <a:avLst/>
          </a:prstGeom>
        </p:spPr>
      </p:pic>
      <p:pic>
        <p:nvPicPr>
          <p:cNvPr id="12" name="Picture 11">
            <a:extLst>
              <a:ext uri="{FF2B5EF4-FFF2-40B4-BE49-F238E27FC236}">
                <a16:creationId xmlns:a16="http://schemas.microsoft.com/office/drawing/2014/main" id="{FFB88B5D-3E7B-1596-93BA-9E7B276D8D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7746" y="1108159"/>
            <a:ext cx="4812291" cy="2650001"/>
          </a:xfrm>
          <a:prstGeom prst="rect">
            <a:avLst/>
          </a:prstGeom>
        </p:spPr>
      </p:pic>
      <p:pic>
        <p:nvPicPr>
          <p:cNvPr id="14" name="Picture 13">
            <a:extLst>
              <a:ext uri="{FF2B5EF4-FFF2-40B4-BE49-F238E27FC236}">
                <a16:creationId xmlns:a16="http://schemas.microsoft.com/office/drawing/2014/main" id="{ED3442CF-DC2A-3CC9-FDA6-13D6D09BE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9762" y="3871529"/>
            <a:ext cx="3027928" cy="2776925"/>
          </a:xfrm>
          <a:prstGeom prst="rect">
            <a:avLst/>
          </a:prstGeom>
        </p:spPr>
      </p:pic>
      <p:sp>
        <p:nvSpPr>
          <p:cNvPr id="15" name="TextBox 14">
            <a:extLst>
              <a:ext uri="{FF2B5EF4-FFF2-40B4-BE49-F238E27FC236}">
                <a16:creationId xmlns:a16="http://schemas.microsoft.com/office/drawing/2014/main" id="{72767979-716F-B821-06A1-1D33FB902B89}"/>
              </a:ext>
            </a:extLst>
          </p:cNvPr>
          <p:cNvSpPr txBox="1"/>
          <p:nvPr/>
        </p:nvSpPr>
        <p:spPr>
          <a:xfrm>
            <a:off x="7020232" y="4189612"/>
            <a:ext cx="4463845" cy="2140761"/>
          </a:xfrm>
          <a:prstGeom prst="rect">
            <a:avLst/>
          </a:prstGeom>
          <a:noFill/>
          <a:ln>
            <a:solidFill>
              <a:schemeClr val="tx1"/>
            </a:solidFill>
            <a:prstDash val="lgDashDotDot"/>
          </a:ln>
        </p:spPr>
        <p:txBody>
          <a:bodyPr wrap="square" rtlCol="0">
            <a:spAutoFit/>
          </a:bodyPr>
          <a:lstStyle/>
          <a:p>
            <a:r>
              <a:rPr lang="en-IN" sz="1600" dirty="0">
                <a:latin typeface="Bookman Old Style" panose="02050604050505020204" pitchFamily="18" charset="0"/>
              </a:rPr>
              <a:t>EACH RATING HAS A HIGHEST GENRE AND THAT </a:t>
            </a:r>
            <a:r>
              <a:rPr lang="en-IN" sz="1600" b="1" u="sng" dirty="0">
                <a:solidFill>
                  <a:schemeClr val="accent2"/>
                </a:solidFill>
                <a:latin typeface="Bookman Old Style" panose="02050604050505020204" pitchFamily="18" charset="0"/>
              </a:rPr>
              <a:t>IS DRAMA GENRE </a:t>
            </a:r>
            <a:r>
              <a:rPr lang="en-IN" sz="1600" dirty="0">
                <a:latin typeface="Bookman Old Style" panose="02050604050505020204" pitchFamily="18" charset="0"/>
              </a:rPr>
              <a:t>LETS US SEE </a:t>
            </a:r>
          </a:p>
          <a:p>
            <a:r>
              <a:rPr lang="en-IN" sz="1600" dirty="0">
                <a:latin typeface="Bookman Old Style" panose="02050604050505020204" pitchFamily="18" charset="0"/>
              </a:rPr>
              <a:t>1.U( 259)</a:t>
            </a:r>
          </a:p>
          <a:p>
            <a:r>
              <a:rPr lang="en-IN" sz="1600" dirty="0">
                <a:latin typeface="Bookman Old Style" panose="02050604050505020204" pitchFamily="18" charset="0"/>
              </a:rPr>
              <a:t>2.U/A 7+ (201)</a:t>
            </a:r>
          </a:p>
          <a:p>
            <a:r>
              <a:rPr lang="en-IN" sz="1600" dirty="0">
                <a:latin typeface="Bookman Old Style" panose="02050604050505020204" pitchFamily="18" charset="0"/>
              </a:rPr>
              <a:t>3. U/A 13 + </a:t>
            </a:r>
            <a:r>
              <a:rPr lang="en-IN" sz="1600" b="1" dirty="0">
                <a:solidFill>
                  <a:schemeClr val="accent2"/>
                </a:solidFill>
                <a:latin typeface="Bookman Old Style" panose="02050604050505020204" pitchFamily="18" charset="0"/>
              </a:rPr>
              <a:t>(1,061</a:t>
            </a:r>
            <a:r>
              <a:rPr lang="en-IN" sz="1600" dirty="0">
                <a:latin typeface="Bookman Old Style" panose="02050604050505020204" pitchFamily="18" charset="0"/>
              </a:rPr>
              <a:t>)</a:t>
            </a:r>
          </a:p>
          <a:p>
            <a:r>
              <a:rPr lang="en-IN" sz="1600" dirty="0">
                <a:latin typeface="Bookman Old Style" panose="02050604050505020204" pitchFamily="18" charset="0"/>
              </a:rPr>
              <a:t>4. U/A 16+ (412)</a:t>
            </a:r>
          </a:p>
          <a:p>
            <a:r>
              <a:rPr lang="en-IN" sz="1600" dirty="0">
                <a:latin typeface="Bookman Old Style" panose="02050604050505020204" pitchFamily="18" charset="0"/>
              </a:rPr>
              <a:t>5 . A (109)</a:t>
            </a:r>
          </a:p>
        </p:txBody>
      </p:sp>
    </p:spTree>
    <p:extLst>
      <p:ext uri="{BB962C8B-B14F-4D97-AF65-F5344CB8AC3E}">
        <p14:creationId xmlns:p14="http://schemas.microsoft.com/office/powerpoint/2010/main" val="20838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1B6AA2-8C76-BE45-3DEF-EABCDEFC2545}"/>
              </a:ext>
            </a:extLst>
          </p:cNvPr>
          <p:cNvSpPr txBox="1"/>
          <p:nvPr/>
        </p:nvSpPr>
        <p:spPr>
          <a:xfrm>
            <a:off x="0" y="88491"/>
            <a:ext cx="11975691" cy="584775"/>
          </a:xfrm>
          <a:prstGeom prst="rect">
            <a:avLst/>
          </a:prstGeom>
          <a:noFill/>
        </p:spPr>
        <p:txBody>
          <a:bodyPr wrap="square" rtlCol="0">
            <a:spAutoFit/>
          </a:bodyPr>
          <a:lstStyle/>
          <a:p>
            <a:pPr algn="ctr"/>
            <a:r>
              <a:rPr lang="en-IN" sz="3200"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TASK 11 : MOVIES WITH MAXIMUM EPISODES </a:t>
            </a:r>
          </a:p>
        </p:txBody>
      </p:sp>
      <p:pic>
        <p:nvPicPr>
          <p:cNvPr id="4" name="Picture 3">
            <a:extLst>
              <a:ext uri="{FF2B5EF4-FFF2-40B4-BE49-F238E27FC236}">
                <a16:creationId xmlns:a16="http://schemas.microsoft.com/office/drawing/2014/main" id="{89B4A815-C739-EE88-3339-01111E94B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09" y="1294340"/>
            <a:ext cx="6824443" cy="4269319"/>
          </a:xfrm>
          <a:prstGeom prst="rect">
            <a:avLst/>
          </a:prstGeom>
        </p:spPr>
      </p:pic>
      <p:sp>
        <p:nvSpPr>
          <p:cNvPr id="5" name="TextBox 4">
            <a:extLst>
              <a:ext uri="{FF2B5EF4-FFF2-40B4-BE49-F238E27FC236}">
                <a16:creationId xmlns:a16="http://schemas.microsoft.com/office/drawing/2014/main" id="{90C8AE9B-57C5-B37B-E189-094F5FB9D248}"/>
              </a:ext>
            </a:extLst>
          </p:cNvPr>
          <p:cNvSpPr txBox="1"/>
          <p:nvPr/>
        </p:nvSpPr>
        <p:spPr>
          <a:xfrm>
            <a:off x="7583566" y="3893574"/>
            <a:ext cx="4284826" cy="2062103"/>
          </a:xfrm>
          <a:prstGeom prst="rect">
            <a:avLst/>
          </a:prstGeom>
          <a:noFill/>
          <a:ln>
            <a:solidFill>
              <a:schemeClr val="tx1"/>
            </a:solidFill>
            <a:prstDash val="lgDashDotDot"/>
          </a:ln>
        </p:spPr>
        <p:txBody>
          <a:bodyPr wrap="square" rtlCol="0">
            <a:spAutoFit/>
          </a:bodyPr>
          <a:lstStyle/>
          <a:p>
            <a:r>
              <a:rPr lang="en-IN" sz="1600" dirty="0">
                <a:latin typeface="Bookman Old Style" panose="02050604050505020204" pitchFamily="18" charset="0"/>
              </a:rPr>
              <a:t>TO FIND THE </a:t>
            </a:r>
            <a:r>
              <a:rPr lang="en-IN" sz="1600" b="1" dirty="0">
                <a:solidFill>
                  <a:schemeClr val="accent2"/>
                </a:solidFill>
                <a:latin typeface="Bookman Old Style" panose="02050604050505020204" pitchFamily="18" charset="0"/>
              </a:rPr>
              <a:t>MAX EPISODES </a:t>
            </a:r>
            <a:r>
              <a:rPr lang="en-IN" sz="1600" dirty="0">
                <a:latin typeface="Bookman Old Style" panose="02050604050505020204" pitchFamily="18" charset="0"/>
              </a:rPr>
              <a:t>OF MOVIE I HAVE DIVIDED THE MOVIES BY GENRE</a:t>
            </a:r>
          </a:p>
          <a:p>
            <a:r>
              <a:rPr lang="en-IN" sz="1600" dirty="0">
                <a:latin typeface="Bookman Old Style" panose="02050604050505020204" pitchFamily="18" charset="0"/>
              </a:rPr>
              <a:t>1.</a:t>
            </a:r>
            <a:r>
              <a:rPr lang="en-IN" sz="1600" b="1" dirty="0">
                <a:solidFill>
                  <a:schemeClr val="accent2"/>
                </a:solidFill>
                <a:latin typeface="Bookman Old Style" panose="02050604050505020204" pitchFamily="18" charset="0"/>
              </a:rPr>
              <a:t>DRAMA (3,973)</a:t>
            </a:r>
          </a:p>
          <a:p>
            <a:r>
              <a:rPr lang="en-IN" sz="1600" dirty="0">
                <a:latin typeface="Bookman Old Style" panose="02050604050505020204" pitchFamily="18" charset="0"/>
              </a:rPr>
              <a:t>2.FAMILY (2,732)</a:t>
            </a:r>
          </a:p>
          <a:p>
            <a:r>
              <a:rPr lang="en-IN" sz="1600" dirty="0">
                <a:latin typeface="Bookman Old Style" panose="02050604050505020204" pitchFamily="18" charset="0"/>
              </a:rPr>
              <a:t>3.CRIME (2,348)</a:t>
            </a:r>
          </a:p>
          <a:p>
            <a:r>
              <a:rPr lang="en-IN" sz="1600" dirty="0">
                <a:latin typeface="Bookman Old Style" panose="02050604050505020204" pitchFamily="18" charset="0"/>
              </a:rPr>
              <a:t>4.</a:t>
            </a:r>
            <a:r>
              <a:rPr lang="en-IN" sz="1600" b="1" dirty="0">
                <a:solidFill>
                  <a:schemeClr val="accent4"/>
                </a:solidFill>
                <a:latin typeface="Bookman Old Style" panose="02050604050505020204" pitchFamily="18" charset="0"/>
              </a:rPr>
              <a:t>DRAMA (1,568)</a:t>
            </a:r>
          </a:p>
          <a:p>
            <a:r>
              <a:rPr lang="en-IN" sz="1600" dirty="0">
                <a:latin typeface="Bookman Old Style" panose="02050604050505020204" pitchFamily="18" charset="0"/>
              </a:rPr>
              <a:t> </a:t>
            </a:r>
          </a:p>
        </p:txBody>
      </p:sp>
      <p:sp>
        <p:nvSpPr>
          <p:cNvPr id="6" name="Arrow: Curved Down 5">
            <a:extLst>
              <a:ext uri="{FF2B5EF4-FFF2-40B4-BE49-F238E27FC236}">
                <a16:creationId xmlns:a16="http://schemas.microsoft.com/office/drawing/2014/main" id="{E969CD9D-CECD-7C74-BD7C-83B72AD0A4C1}"/>
              </a:ext>
            </a:extLst>
          </p:cNvPr>
          <p:cNvSpPr/>
          <p:nvPr/>
        </p:nvSpPr>
        <p:spPr>
          <a:xfrm rot="2933263">
            <a:off x="7849789" y="1960392"/>
            <a:ext cx="1365439" cy="1327355"/>
          </a:xfrm>
          <a:prstGeom prst="curved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73483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07B54C-B547-9F90-DAF7-5CE0BFDDA00A}"/>
              </a:ext>
            </a:extLst>
          </p:cNvPr>
          <p:cNvSpPr txBox="1"/>
          <p:nvPr/>
        </p:nvSpPr>
        <p:spPr>
          <a:xfrm>
            <a:off x="471948" y="78657"/>
            <a:ext cx="10481187" cy="584775"/>
          </a:xfrm>
          <a:prstGeom prst="rect">
            <a:avLst/>
          </a:prstGeom>
          <a:noFill/>
        </p:spPr>
        <p:txBody>
          <a:bodyPr wrap="square" rtlCol="0">
            <a:spAutoFit/>
          </a:bodyPr>
          <a:lstStyle/>
          <a:p>
            <a:pPr algn="ctr"/>
            <a:r>
              <a:rPr lang="en-IN" sz="3200"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TASK 12 : DISTRIBUTION BY RUNNING TIME  </a:t>
            </a:r>
          </a:p>
        </p:txBody>
      </p:sp>
      <p:pic>
        <p:nvPicPr>
          <p:cNvPr id="4" name="Picture 3">
            <a:extLst>
              <a:ext uri="{FF2B5EF4-FFF2-40B4-BE49-F238E27FC236}">
                <a16:creationId xmlns:a16="http://schemas.microsoft.com/office/drawing/2014/main" id="{C985CC70-F7EA-FE39-4E02-2BDA63DB2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49" y="1721434"/>
            <a:ext cx="6659182" cy="3627315"/>
          </a:xfrm>
          <a:prstGeom prst="rect">
            <a:avLst/>
          </a:prstGeom>
          <a:ln>
            <a:noFill/>
          </a:ln>
        </p:spPr>
      </p:pic>
      <p:sp>
        <p:nvSpPr>
          <p:cNvPr id="5" name="TextBox 4">
            <a:extLst>
              <a:ext uri="{FF2B5EF4-FFF2-40B4-BE49-F238E27FC236}">
                <a16:creationId xmlns:a16="http://schemas.microsoft.com/office/drawing/2014/main" id="{9F836474-5A4E-5E1D-FE24-171A05C64F22}"/>
              </a:ext>
            </a:extLst>
          </p:cNvPr>
          <p:cNvSpPr txBox="1"/>
          <p:nvPr/>
        </p:nvSpPr>
        <p:spPr>
          <a:xfrm>
            <a:off x="7266040" y="3923071"/>
            <a:ext cx="4565712" cy="1815882"/>
          </a:xfrm>
          <a:prstGeom prst="rect">
            <a:avLst/>
          </a:prstGeom>
          <a:noFill/>
          <a:ln>
            <a:solidFill>
              <a:schemeClr val="tx1"/>
            </a:solidFill>
            <a:prstDash val="lgDashDotDot"/>
          </a:ln>
        </p:spPr>
        <p:txBody>
          <a:bodyPr wrap="square" rtlCol="0">
            <a:spAutoFit/>
          </a:bodyPr>
          <a:lstStyle/>
          <a:p>
            <a:pPr indent="-285750">
              <a:buFont typeface="Wingdings" panose="05000000000000000000" pitchFamily="2" charset="2"/>
              <a:buChar char="ü"/>
            </a:pPr>
            <a:r>
              <a:rPr lang="en-IN" sz="1600" dirty="0">
                <a:latin typeface="Bookman Old Style" panose="02050604050505020204" pitchFamily="18" charset="0"/>
              </a:rPr>
              <a:t>THIS BAR CHART SHOWS HOW EACH MOVIES OR GENRE VARY GREATLY AS IT DEPENDS HOW THE AUIDENCE VIEW IT AND THAT’S THE </a:t>
            </a:r>
            <a:r>
              <a:rPr lang="en-IN" sz="1600" b="1" dirty="0">
                <a:solidFill>
                  <a:schemeClr val="accent2"/>
                </a:solidFill>
                <a:latin typeface="Bookman Old Style" panose="02050604050505020204" pitchFamily="18" charset="0"/>
              </a:rPr>
              <a:t>RESULT THAT WE GET AS A HIGHEST VIEWS </a:t>
            </a:r>
          </a:p>
          <a:p>
            <a:pPr indent="-285750">
              <a:buFont typeface="Wingdings" panose="05000000000000000000" pitchFamily="2" charset="2"/>
              <a:buChar char="ü"/>
            </a:pPr>
            <a:r>
              <a:rPr lang="en-IN" sz="1600" dirty="0">
                <a:latin typeface="Bookman Old Style" panose="02050604050505020204" pitchFamily="18" charset="0"/>
              </a:rPr>
              <a:t>TO MAKE IT SIMPLE &amp; EASY I HAVE GIVEN A </a:t>
            </a:r>
            <a:r>
              <a:rPr lang="en-IN" sz="1600" b="1" dirty="0">
                <a:solidFill>
                  <a:schemeClr val="accent2"/>
                </a:solidFill>
                <a:latin typeface="Bookman Old Style" panose="02050604050505020204" pitchFamily="18" charset="0"/>
              </a:rPr>
              <a:t>YEAR GROUP FILTER </a:t>
            </a:r>
          </a:p>
        </p:txBody>
      </p:sp>
      <p:sp>
        <p:nvSpPr>
          <p:cNvPr id="6" name="Arrow: Curved Down 5">
            <a:extLst>
              <a:ext uri="{FF2B5EF4-FFF2-40B4-BE49-F238E27FC236}">
                <a16:creationId xmlns:a16="http://schemas.microsoft.com/office/drawing/2014/main" id="{0CFD91BB-5CAC-862C-4362-04F374A09BD1}"/>
              </a:ext>
            </a:extLst>
          </p:cNvPr>
          <p:cNvSpPr/>
          <p:nvPr/>
        </p:nvSpPr>
        <p:spPr>
          <a:xfrm rot="2289413">
            <a:off x="8040606" y="2207491"/>
            <a:ext cx="1056866" cy="1120878"/>
          </a:xfrm>
          <a:prstGeom prst="curved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8520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FD63AF-EBB7-62A3-4693-B9B808784E57}"/>
              </a:ext>
            </a:extLst>
          </p:cNvPr>
          <p:cNvSpPr txBox="1"/>
          <p:nvPr/>
        </p:nvSpPr>
        <p:spPr>
          <a:xfrm>
            <a:off x="712839" y="101766"/>
            <a:ext cx="10766322" cy="584775"/>
          </a:xfrm>
          <a:prstGeom prst="rect">
            <a:avLst/>
          </a:prstGeom>
          <a:noFill/>
        </p:spPr>
        <p:txBody>
          <a:bodyPr wrap="square" rtlCol="0">
            <a:spAutoFit/>
          </a:bodyPr>
          <a:lstStyle/>
          <a:p>
            <a:pPr algn="ctr"/>
            <a:r>
              <a:rPr lang="en-IN" sz="3200"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TASK 13 : ANALYSIS OF SPECIFIC GENRES  </a:t>
            </a:r>
          </a:p>
        </p:txBody>
      </p:sp>
      <p:pic>
        <p:nvPicPr>
          <p:cNvPr id="4" name="Picture 3">
            <a:extLst>
              <a:ext uri="{FF2B5EF4-FFF2-40B4-BE49-F238E27FC236}">
                <a16:creationId xmlns:a16="http://schemas.microsoft.com/office/drawing/2014/main" id="{E3970B94-1B53-40A0-9EF6-B43E3A5DE49E}"/>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34" y="1307387"/>
            <a:ext cx="4518063" cy="4243226"/>
          </a:xfrm>
          <a:prstGeom prst="rect">
            <a:avLst/>
          </a:prstGeom>
        </p:spPr>
      </p:pic>
      <p:sp>
        <p:nvSpPr>
          <p:cNvPr id="5" name="TextBox 4">
            <a:extLst>
              <a:ext uri="{FF2B5EF4-FFF2-40B4-BE49-F238E27FC236}">
                <a16:creationId xmlns:a16="http://schemas.microsoft.com/office/drawing/2014/main" id="{3297D0D3-E345-6278-4D3B-BD0BAE7BCA2F}"/>
              </a:ext>
            </a:extLst>
          </p:cNvPr>
          <p:cNvSpPr txBox="1"/>
          <p:nvPr/>
        </p:nvSpPr>
        <p:spPr>
          <a:xfrm>
            <a:off x="4038529" y="5794737"/>
            <a:ext cx="1862090" cy="707886"/>
          </a:xfrm>
          <a:prstGeom prst="rect">
            <a:avLst/>
          </a:prstGeom>
          <a:noFill/>
          <a:ln>
            <a:solidFill>
              <a:schemeClr val="tx1"/>
            </a:solidFill>
            <a:prstDash val="lgDashDotDot"/>
          </a:ln>
        </p:spPr>
        <p:txBody>
          <a:bodyPr wrap="square" rtlCol="0">
            <a:spAutoFit/>
          </a:bodyPr>
          <a:lstStyle/>
          <a:p>
            <a:pPr algn="ctr"/>
            <a:r>
              <a:rPr lang="en-IN" sz="2000" b="1" dirty="0">
                <a:latin typeface="Bookman Old Style" panose="02050604050505020204" pitchFamily="18" charset="0"/>
              </a:rPr>
              <a:t>FANTASY  GENRE  </a:t>
            </a:r>
          </a:p>
        </p:txBody>
      </p:sp>
      <p:pic>
        <p:nvPicPr>
          <p:cNvPr id="7" name="Picture 6">
            <a:extLst>
              <a:ext uri="{FF2B5EF4-FFF2-40B4-BE49-F238E27FC236}">
                <a16:creationId xmlns:a16="http://schemas.microsoft.com/office/drawing/2014/main" id="{25AE438F-1D3A-2DB0-6EE4-8BEBEF304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323" y="1119026"/>
            <a:ext cx="4640824" cy="4852378"/>
          </a:xfrm>
          <a:prstGeom prst="rect">
            <a:avLst/>
          </a:prstGeom>
        </p:spPr>
      </p:pic>
      <p:sp>
        <p:nvSpPr>
          <p:cNvPr id="8" name="TextBox 7">
            <a:extLst>
              <a:ext uri="{FF2B5EF4-FFF2-40B4-BE49-F238E27FC236}">
                <a16:creationId xmlns:a16="http://schemas.microsoft.com/office/drawing/2014/main" id="{742ED984-5BA1-A647-8BCD-9D903805FE1E}"/>
              </a:ext>
            </a:extLst>
          </p:cNvPr>
          <p:cNvSpPr txBox="1"/>
          <p:nvPr/>
        </p:nvSpPr>
        <p:spPr>
          <a:xfrm>
            <a:off x="9960078" y="5992541"/>
            <a:ext cx="2015613" cy="707886"/>
          </a:xfrm>
          <a:prstGeom prst="rect">
            <a:avLst/>
          </a:prstGeom>
          <a:noFill/>
          <a:ln>
            <a:solidFill>
              <a:schemeClr val="tx1"/>
            </a:solidFill>
            <a:prstDash val="lgDashDotDot"/>
          </a:ln>
        </p:spPr>
        <p:txBody>
          <a:bodyPr wrap="square" rtlCol="0">
            <a:spAutoFit/>
          </a:bodyPr>
          <a:lstStyle/>
          <a:p>
            <a:pPr algn="ctr"/>
            <a:r>
              <a:rPr lang="en-IN" sz="2000" b="1" dirty="0">
                <a:latin typeface="Bookman Old Style" panose="02050604050505020204" pitchFamily="18" charset="0"/>
              </a:rPr>
              <a:t>THRILLER GENRE </a:t>
            </a:r>
          </a:p>
        </p:txBody>
      </p:sp>
    </p:spTree>
    <p:extLst>
      <p:ext uri="{BB962C8B-B14F-4D97-AF65-F5344CB8AC3E}">
        <p14:creationId xmlns:p14="http://schemas.microsoft.com/office/powerpoint/2010/main" val="4157769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5A0F-6363-8697-F639-C6E74D0105D7}"/>
              </a:ext>
            </a:extLst>
          </p:cNvPr>
          <p:cNvSpPr>
            <a:spLocks noGrp="1"/>
          </p:cNvSpPr>
          <p:nvPr>
            <p:ph type="title"/>
          </p:nvPr>
        </p:nvSpPr>
        <p:spPr>
          <a:xfrm>
            <a:off x="151529" y="73742"/>
            <a:ext cx="11008083" cy="457200"/>
          </a:xfrm>
          <a:ln>
            <a:solidFill>
              <a:schemeClr val="tx1"/>
            </a:solidFill>
            <a:prstDash val="lgDashDotDot"/>
          </a:ln>
        </p:spPr>
        <p:txBody>
          <a:bodyPr>
            <a:noAutofit/>
          </a:bodyPr>
          <a:lstStyle/>
          <a:p>
            <a:pPr algn="ctr"/>
            <a:r>
              <a:rPr lang="en-IN" sz="2400" b="1" dirty="0">
                <a:latin typeface="Bookman Old Style" panose="02050604050505020204" pitchFamily="18" charset="0"/>
                <a:ea typeface="+mn-ea"/>
                <a:cs typeface="+mn-cs"/>
              </a:rPr>
              <a:t>FOR THE ANALYSIS I HAVE USED @ TABLEAU SOFTWARE </a:t>
            </a:r>
          </a:p>
        </p:txBody>
      </p:sp>
      <p:pic>
        <p:nvPicPr>
          <p:cNvPr id="9" name="Picture 8">
            <a:extLst>
              <a:ext uri="{FF2B5EF4-FFF2-40B4-BE49-F238E27FC236}">
                <a16:creationId xmlns:a16="http://schemas.microsoft.com/office/drawing/2014/main" id="{521FD14C-DFD1-8E2F-6475-F2D2FFCA6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974" y="729777"/>
            <a:ext cx="11513574" cy="2780340"/>
          </a:xfrm>
          <a:prstGeom prst="rect">
            <a:avLst/>
          </a:prstGeom>
        </p:spPr>
      </p:pic>
      <p:pic>
        <p:nvPicPr>
          <p:cNvPr id="11" name="Picture 10">
            <a:extLst>
              <a:ext uri="{FF2B5EF4-FFF2-40B4-BE49-F238E27FC236}">
                <a16:creationId xmlns:a16="http://schemas.microsoft.com/office/drawing/2014/main" id="{E064EAAD-75CB-E253-603D-F5B03CD67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74" y="3608438"/>
            <a:ext cx="11513574" cy="3086804"/>
          </a:xfrm>
          <a:prstGeom prst="rect">
            <a:avLst/>
          </a:prstGeom>
        </p:spPr>
      </p:pic>
    </p:spTree>
    <p:extLst>
      <p:ext uri="{BB962C8B-B14F-4D97-AF65-F5344CB8AC3E}">
        <p14:creationId xmlns:p14="http://schemas.microsoft.com/office/powerpoint/2010/main" val="132458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127F9C-38CB-272B-2812-49EAE38858F3}"/>
              </a:ext>
            </a:extLst>
          </p:cNvPr>
          <p:cNvSpPr txBox="1"/>
          <p:nvPr/>
        </p:nvSpPr>
        <p:spPr>
          <a:xfrm>
            <a:off x="98323" y="4149213"/>
            <a:ext cx="3254477" cy="646331"/>
          </a:xfrm>
          <a:prstGeom prst="rect">
            <a:avLst/>
          </a:prstGeom>
          <a:noFill/>
        </p:spPr>
        <p:txBody>
          <a:bodyPr wrap="square" rtlCol="0">
            <a:spAutoFit/>
          </a:bodyPr>
          <a:lstStyle/>
          <a:p>
            <a:r>
              <a:rPr lang="en-IN" sz="3600" dirty="0">
                <a:solidFill>
                  <a:schemeClr val="bg1"/>
                </a:solidFill>
                <a:latin typeface="Lucida Handwriting" panose="03010101010101010101" pitchFamily="66" charset="0"/>
              </a:rPr>
              <a:t>THE END !!</a:t>
            </a:r>
          </a:p>
        </p:txBody>
      </p:sp>
    </p:spTree>
    <p:extLst>
      <p:ext uri="{BB962C8B-B14F-4D97-AF65-F5344CB8AC3E}">
        <p14:creationId xmlns:p14="http://schemas.microsoft.com/office/powerpoint/2010/main" val="13046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784E-C6F9-67E5-5ACA-77D3E5E18D14}"/>
              </a:ext>
            </a:extLst>
          </p:cNvPr>
          <p:cNvSpPr>
            <a:spLocks noGrp="1"/>
          </p:cNvSpPr>
          <p:nvPr>
            <p:ph type="title"/>
          </p:nvPr>
        </p:nvSpPr>
        <p:spPr>
          <a:xfrm>
            <a:off x="838200" y="365125"/>
            <a:ext cx="10515600" cy="706591"/>
          </a:xfrm>
        </p:spPr>
        <p:txBody>
          <a:bodyPr/>
          <a:lstStyle/>
          <a:p>
            <a:pPr algn="ctr"/>
            <a:r>
              <a:rPr lang="en-IN"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INTRODUCTION</a:t>
            </a:r>
          </a:p>
        </p:txBody>
      </p:sp>
      <p:sp>
        <p:nvSpPr>
          <p:cNvPr id="3" name="Content Placeholder 2">
            <a:extLst>
              <a:ext uri="{FF2B5EF4-FFF2-40B4-BE49-F238E27FC236}">
                <a16:creationId xmlns:a16="http://schemas.microsoft.com/office/drawing/2014/main" id="{DE756946-2C58-DF46-8325-157B40009A5A}"/>
              </a:ext>
            </a:extLst>
          </p:cNvPr>
          <p:cNvSpPr>
            <a:spLocks noGrp="1"/>
          </p:cNvSpPr>
          <p:nvPr>
            <p:ph idx="1"/>
          </p:nvPr>
        </p:nvSpPr>
        <p:spPr>
          <a:xfrm>
            <a:off x="838200" y="1219200"/>
            <a:ext cx="10515600" cy="4957763"/>
          </a:xfrm>
          <a:ln w="3175">
            <a:solidFill>
              <a:schemeClr val="tx1"/>
            </a:solidFill>
          </a:ln>
        </p:spPr>
        <p:txBody>
          <a:bodyPr>
            <a:normAutofit lnSpcReduction="10000"/>
          </a:bodyPr>
          <a:lstStyle/>
          <a:p>
            <a:r>
              <a:rPr lang="en-US" b="0" i="0" dirty="0">
                <a:solidFill>
                  <a:srgbClr val="202122"/>
                </a:solidFill>
                <a:effectLst/>
                <a:latin typeface="Cambria Math" panose="02040503050406030204" pitchFamily="18" charset="0"/>
                <a:ea typeface="Cambria Math" panose="02040503050406030204" pitchFamily="18" charset="0"/>
              </a:rPr>
              <a:t>Disney+ Hotstar is an Indian subscription video-on-demand over-the-top streaming service owned by </a:t>
            </a:r>
            <a:r>
              <a:rPr lang="en-US" b="0" i="0" dirty="0">
                <a:solidFill>
                  <a:schemeClr val="accent6"/>
                </a:solidFill>
                <a:effectLst/>
                <a:latin typeface="Cambria Math" panose="02040503050406030204" pitchFamily="18" charset="0"/>
                <a:ea typeface="Cambria Math" panose="02040503050406030204" pitchFamily="18" charset="0"/>
              </a:rPr>
              <a:t>Digital18 </a:t>
            </a:r>
            <a:r>
              <a:rPr lang="en-US" b="0" i="0" dirty="0">
                <a:solidFill>
                  <a:srgbClr val="202122"/>
                </a:solidFill>
                <a:effectLst/>
                <a:latin typeface="Cambria Math" panose="02040503050406030204" pitchFamily="18" charset="0"/>
                <a:ea typeface="Cambria Math" panose="02040503050406030204" pitchFamily="18" charset="0"/>
              </a:rPr>
              <a:t>a subsidiary of Viacom18 featuring  domestic Indian film , television and sports content for India itself and its worldwide diaspora.</a:t>
            </a:r>
          </a:p>
          <a:p>
            <a:r>
              <a:rPr lang="en-US" b="0" i="0" dirty="0">
                <a:solidFill>
                  <a:srgbClr val="202122"/>
                </a:solidFill>
                <a:effectLst/>
                <a:latin typeface="Cambria Math" panose="02040503050406030204" pitchFamily="18" charset="0"/>
                <a:ea typeface="Cambria Math" panose="02040503050406030204" pitchFamily="18" charset="0"/>
              </a:rPr>
              <a:t> It also includes imported content from and serves Southeast Asia as well.</a:t>
            </a:r>
          </a:p>
          <a:p>
            <a:r>
              <a:rPr lang="en-US" b="0" i="0" dirty="0">
                <a:solidFill>
                  <a:srgbClr val="202122"/>
                </a:solidFill>
                <a:effectLst/>
                <a:latin typeface="Cambria Math" panose="02040503050406030204" pitchFamily="18" charset="0"/>
                <a:ea typeface="Cambria Math" panose="02040503050406030204" pitchFamily="18" charset="0"/>
              </a:rPr>
              <a:t>With content in 8 languages, spanning 15 TV channels, Disney+ Hotstar is home to some of the longest running, and highest rated TV content in the country.</a:t>
            </a:r>
          </a:p>
          <a:p>
            <a:r>
              <a:rPr lang="en-US" b="0" i="0" dirty="0">
                <a:solidFill>
                  <a:srgbClr val="202122"/>
                </a:solidFill>
                <a:effectLst/>
                <a:latin typeface="Cambria Math" panose="02040503050406030204" pitchFamily="18" charset="0"/>
                <a:ea typeface="Cambria Math" panose="02040503050406030204" pitchFamily="18" charset="0"/>
              </a:rPr>
              <a:t>Disney+ Hotstar can be  streamed  in India, Indonesia, Thailand, and Malaysia.</a:t>
            </a:r>
          </a:p>
          <a:p>
            <a:r>
              <a:rPr lang="en-US" dirty="0">
                <a:latin typeface="Cambria Math" panose="02040503050406030204" pitchFamily="18" charset="0"/>
                <a:ea typeface="Cambria Math" panose="02040503050406030204" pitchFamily="18" charset="0"/>
              </a:rPr>
              <a:t>CEO of Hotstar </a:t>
            </a:r>
            <a:r>
              <a:rPr lang="en-US" dirty="0">
                <a:solidFill>
                  <a:schemeClr val="accent2"/>
                </a:solidFill>
                <a:latin typeface="Cambria Math" panose="02040503050406030204" pitchFamily="18" charset="0"/>
                <a:ea typeface="Cambria Math" panose="02040503050406030204" pitchFamily="18" charset="0"/>
              </a:rPr>
              <a:t>: </a:t>
            </a:r>
            <a:r>
              <a:rPr lang="en-US" dirty="0">
                <a:solidFill>
                  <a:schemeClr val="accent2"/>
                </a:solidFill>
                <a:latin typeface="Georgia" panose="02040502050405020303" pitchFamily="18" charset="0"/>
                <a:ea typeface="Cambria Math" panose="02040503050406030204" pitchFamily="18" charset="0"/>
              </a:rPr>
              <a:t>Sajith </a:t>
            </a:r>
            <a:r>
              <a:rPr lang="en-US" dirty="0" err="1">
                <a:solidFill>
                  <a:schemeClr val="accent2"/>
                </a:solidFill>
                <a:latin typeface="Georgia" panose="02040502050405020303" pitchFamily="18" charset="0"/>
                <a:ea typeface="Cambria Math" panose="02040503050406030204" pitchFamily="18" charset="0"/>
              </a:rPr>
              <a:t>Sivanandan</a:t>
            </a:r>
            <a:r>
              <a:rPr lang="en-US" dirty="0">
                <a:solidFill>
                  <a:schemeClr val="accent2"/>
                </a:solidFill>
                <a:latin typeface="Georgia" panose="02040502050405020303" pitchFamily="18" charset="0"/>
                <a:ea typeface="Cambria Math" panose="02040503050406030204" pitchFamily="18" charset="0"/>
              </a:rPr>
              <a:t> </a:t>
            </a:r>
            <a:endParaRPr lang="en-IN" dirty="0">
              <a:solidFill>
                <a:schemeClr val="accent2"/>
              </a:solidFill>
              <a:latin typeface="Georgia" panose="02040502050405020303" pitchFamily="18" charset="0"/>
              <a:ea typeface="Cambria Math" panose="02040503050406030204" pitchFamily="18" charset="0"/>
            </a:endParaRPr>
          </a:p>
        </p:txBody>
      </p:sp>
    </p:spTree>
    <p:extLst>
      <p:ext uri="{BB962C8B-B14F-4D97-AF65-F5344CB8AC3E}">
        <p14:creationId xmlns:p14="http://schemas.microsoft.com/office/powerpoint/2010/main" val="2863303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1803-4D8D-9E5B-1F95-D71557AA1ADE}"/>
              </a:ext>
            </a:extLst>
          </p:cNvPr>
          <p:cNvSpPr>
            <a:spLocks noGrp="1"/>
          </p:cNvSpPr>
          <p:nvPr>
            <p:ph type="title"/>
          </p:nvPr>
        </p:nvSpPr>
        <p:spPr>
          <a:xfrm>
            <a:off x="838200" y="178313"/>
            <a:ext cx="10515600" cy="706591"/>
          </a:xfrm>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ookman Old Style" panose="02050604050505020204" pitchFamily="18" charset="0"/>
              </a:rPr>
              <a:t>THE INSIDE STORY !!!</a:t>
            </a:r>
          </a:p>
        </p:txBody>
      </p:sp>
      <p:sp>
        <p:nvSpPr>
          <p:cNvPr id="3" name="Content Placeholder 2">
            <a:extLst>
              <a:ext uri="{FF2B5EF4-FFF2-40B4-BE49-F238E27FC236}">
                <a16:creationId xmlns:a16="http://schemas.microsoft.com/office/drawing/2014/main" id="{041C8830-F673-DBD4-27DB-66CBBACC0F5C}"/>
              </a:ext>
            </a:extLst>
          </p:cNvPr>
          <p:cNvSpPr>
            <a:spLocks noGrp="1"/>
          </p:cNvSpPr>
          <p:nvPr>
            <p:ph idx="1"/>
          </p:nvPr>
        </p:nvSpPr>
        <p:spPr>
          <a:xfrm>
            <a:off x="838200" y="1071716"/>
            <a:ext cx="10515600" cy="5105247"/>
          </a:xfrm>
          <a:ln>
            <a:solidFill>
              <a:schemeClr val="tx1"/>
            </a:solidFill>
            <a:prstDash val="lgDashDotDot"/>
          </a:ln>
        </p:spPr>
        <p:txBody>
          <a:bodyPr>
            <a:normAutofit lnSpcReduction="10000"/>
          </a:bodyPr>
          <a:lstStyle/>
          <a:p>
            <a:r>
              <a:rPr lang="en-US" dirty="0"/>
              <a:t>Disney+ Hotstar set a world record for the highest concurrent viewership at 59 million during the ICC Men's Cricket World Cup 2023.</a:t>
            </a:r>
          </a:p>
          <a:p>
            <a:r>
              <a:rPr lang="en-US" dirty="0"/>
              <a:t>Disney+ Hotstar offers over 100,000 hours of content in 18 languages, including international and regional shows, movies, live sports, and Disney content.</a:t>
            </a:r>
          </a:p>
          <a:p>
            <a:r>
              <a:rPr lang="en-US" dirty="0"/>
              <a:t>Web App: Primarily based on HTML5, </a:t>
            </a:r>
            <a:r>
              <a:rPr lang="en-US" dirty="0" err="1"/>
              <a:t>Javascript</a:t>
            </a:r>
            <a:r>
              <a:rPr lang="en-US" dirty="0"/>
              <a:t>, and libraries like jQuery.</a:t>
            </a:r>
          </a:p>
          <a:p>
            <a:r>
              <a:rPr lang="en-US" dirty="0"/>
              <a:t> Content Delivery Network (CDN): Akamai is the CDN partner, ensuring fast and reliable content delivery across different regions</a:t>
            </a:r>
          </a:p>
          <a:p>
            <a:r>
              <a:rPr lang="en-US" dirty="0"/>
              <a:t>It is the leader in India's streaming market, with a 29% share.</a:t>
            </a:r>
          </a:p>
          <a:p>
            <a:r>
              <a:rPr lang="en-US" dirty="0"/>
              <a:t>In 2019, The Walt Disney Company acquired Star India, which led to the creation of Disney+ Hotstar.</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073966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2410D95-FB56-48E3-1DBB-A9E6A4AD6A90}"/>
              </a:ext>
            </a:extLst>
          </p:cNvPr>
          <p:cNvGraphicFramePr>
            <a:graphicFrameLocks noGrp="1"/>
          </p:cNvGraphicFramePr>
          <p:nvPr>
            <p:extLst>
              <p:ext uri="{D42A27DB-BD31-4B8C-83A1-F6EECF244321}">
                <p14:modId xmlns:p14="http://schemas.microsoft.com/office/powerpoint/2010/main" val="902473512"/>
              </p:ext>
            </p:extLst>
          </p:nvPr>
        </p:nvGraphicFramePr>
        <p:xfrm>
          <a:off x="845574" y="1221110"/>
          <a:ext cx="9950244" cy="5268179"/>
        </p:xfrm>
        <a:graphic>
          <a:graphicData uri="http://schemas.openxmlformats.org/drawingml/2006/table">
            <a:tbl>
              <a:tblPr firstRow="1" bandRow="1">
                <a:tableStyleId>{073A0DAA-6AF3-43AB-8588-CEC1D06C72B9}</a:tableStyleId>
              </a:tblPr>
              <a:tblGrid>
                <a:gridCol w="2487561">
                  <a:extLst>
                    <a:ext uri="{9D8B030D-6E8A-4147-A177-3AD203B41FA5}">
                      <a16:colId xmlns:a16="http://schemas.microsoft.com/office/drawing/2014/main" val="1906098820"/>
                    </a:ext>
                  </a:extLst>
                </a:gridCol>
                <a:gridCol w="2487561">
                  <a:extLst>
                    <a:ext uri="{9D8B030D-6E8A-4147-A177-3AD203B41FA5}">
                      <a16:colId xmlns:a16="http://schemas.microsoft.com/office/drawing/2014/main" val="2535563826"/>
                    </a:ext>
                  </a:extLst>
                </a:gridCol>
                <a:gridCol w="2487561">
                  <a:extLst>
                    <a:ext uri="{9D8B030D-6E8A-4147-A177-3AD203B41FA5}">
                      <a16:colId xmlns:a16="http://schemas.microsoft.com/office/drawing/2014/main" val="2599057756"/>
                    </a:ext>
                  </a:extLst>
                </a:gridCol>
                <a:gridCol w="2487561">
                  <a:extLst>
                    <a:ext uri="{9D8B030D-6E8A-4147-A177-3AD203B41FA5}">
                      <a16:colId xmlns:a16="http://schemas.microsoft.com/office/drawing/2014/main" val="3033100702"/>
                    </a:ext>
                  </a:extLst>
                </a:gridCol>
              </a:tblGrid>
              <a:tr h="444084">
                <a:tc>
                  <a:txBody>
                    <a:bodyPr/>
                    <a:lstStyle/>
                    <a:p>
                      <a:pPr algn="ctr"/>
                      <a:r>
                        <a:rPr lang="en-IN" dirty="0"/>
                        <a:t>STRENGTHS </a:t>
                      </a:r>
                    </a:p>
                  </a:txBody>
                  <a:tcPr/>
                </a:tc>
                <a:tc>
                  <a:txBody>
                    <a:bodyPr/>
                    <a:lstStyle/>
                    <a:p>
                      <a:pPr algn="ctr"/>
                      <a:r>
                        <a:rPr lang="en-IN" dirty="0"/>
                        <a:t>WEAKNESSES</a:t>
                      </a:r>
                    </a:p>
                  </a:txBody>
                  <a:tcPr/>
                </a:tc>
                <a:tc>
                  <a:txBody>
                    <a:bodyPr/>
                    <a:lstStyle/>
                    <a:p>
                      <a:pPr algn="ctr"/>
                      <a:r>
                        <a:rPr lang="en-IN" dirty="0"/>
                        <a:t>OPPORTUNITIES </a:t>
                      </a:r>
                    </a:p>
                  </a:txBody>
                  <a:tcPr/>
                </a:tc>
                <a:tc>
                  <a:txBody>
                    <a:bodyPr/>
                    <a:lstStyle/>
                    <a:p>
                      <a:pPr algn="ctr"/>
                      <a:r>
                        <a:rPr lang="en-IN" dirty="0"/>
                        <a:t>THREATS </a:t>
                      </a:r>
                    </a:p>
                  </a:txBody>
                  <a:tcPr/>
                </a:tc>
                <a:extLst>
                  <a:ext uri="{0D108BD9-81ED-4DB2-BD59-A6C34878D82A}">
                    <a16:rowId xmlns:a16="http://schemas.microsoft.com/office/drawing/2014/main" val="2215245063"/>
                  </a:ext>
                </a:extLst>
              </a:tr>
              <a:tr h="1752004">
                <a:tc>
                  <a:txBody>
                    <a:bodyPr/>
                    <a:lstStyle/>
                    <a:p>
                      <a:pPr marL="285750" indent="-285750">
                        <a:buFont typeface="Wingdings" panose="05000000000000000000" pitchFamily="2" charset="2"/>
                        <a:buChar char="ü"/>
                      </a:pPr>
                      <a:r>
                        <a:rPr lang="en-IN" dirty="0"/>
                        <a:t>Strong content library </a:t>
                      </a:r>
                      <a:br>
                        <a:rPr lang="en-IN" dirty="0"/>
                      </a:br>
                      <a:r>
                        <a:rPr lang="en-IN" dirty="0"/>
                        <a:t>(access to vast collections )</a:t>
                      </a:r>
                    </a:p>
                  </a:txBody>
                  <a:tcPr/>
                </a:tc>
                <a:tc>
                  <a:txBody>
                    <a:bodyPr/>
                    <a:lstStyle/>
                    <a:p>
                      <a:pPr marL="285750" indent="-285750">
                        <a:buFont typeface="Wingdings" panose="05000000000000000000" pitchFamily="2" charset="2"/>
                        <a:buChar char="ü"/>
                      </a:pPr>
                      <a:r>
                        <a:rPr lang="en-IN" dirty="0"/>
                        <a:t>Market saturation (crowded with competitors , challenge to maintain the position)</a:t>
                      </a:r>
                    </a:p>
                  </a:txBody>
                  <a:tcPr/>
                </a:tc>
                <a:tc>
                  <a:txBody>
                    <a:bodyPr/>
                    <a:lstStyle/>
                    <a:p>
                      <a:pPr marL="285750" indent="-285750">
                        <a:buFont typeface="Wingdings" panose="05000000000000000000" pitchFamily="2" charset="2"/>
                        <a:buChar char="ü"/>
                      </a:pPr>
                      <a:r>
                        <a:rPr lang="en-IN" dirty="0"/>
                        <a:t>Expansion into new markets (where streaming is gaining popularity)</a:t>
                      </a:r>
                    </a:p>
                  </a:txBody>
                  <a:tcPr/>
                </a:tc>
                <a:tc>
                  <a:txBody>
                    <a:bodyPr/>
                    <a:lstStyle/>
                    <a:p>
                      <a:pPr marL="285750" indent="-285750">
                        <a:buFont typeface="Wingdings" panose="05000000000000000000" pitchFamily="2" charset="2"/>
                        <a:buChar char="ü"/>
                      </a:pPr>
                      <a:r>
                        <a:rPr lang="en-IN" dirty="0"/>
                        <a:t>Intense competition</a:t>
                      </a:r>
                    </a:p>
                  </a:txBody>
                  <a:tcPr/>
                </a:tc>
                <a:extLst>
                  <a:ext uri="{0D108BD9-81ED-4DB2-BD59-A6C34878D82A}">
                    <a16:rowId xmlns:a16="http://schemas.microsoft.com/office/drawing/2014/main" val="2326430433"/>
                  </a:ext>
                </a:extLst>
              </a:tr>
              <a:tr h="1095003">
                <a:tc>
                  <a:txBody>
                    <a:bodyPr/>
                    <a:lstStyle/>
                    <a:p>
                      <a:pPr marL="285750" indent="-285750">
                        <a:buFont typeface="Wingdings" panose="05000000000000000000" pitchFamily="2" charset="2"/>
                        <a:buChar char="ü"/>
                      </a:pPr>
                      <a:r>
                        <a:rPr lang="en-IN" dirty="0"/>
                        <a:t>Brand recognition</a:t>
                      </a:r>
                    </a:p>
                    <a:p>
                      <a:pPr marL="0" indent="0">
                        <a:buFont typeface="Wingdings" panose="05000000000000000000" pitchFamily="2" charset="2"/>
                        <a:buNone/>
                      </a:pPr>
                      <a:r>
                        <a:rPr lang="en-IN" dirty="0"/>
                        <a:t>    (globally recognized)</a:t>
                      </a:r>
                    </a:p>
                  </a:txBody>
                  <a:tcPr/>
                </a:tc>
                <a:tc>
                  <a:txBody>
                    <a:bodyPr/>
                    <a:lstStyle/>
                    <a:p>
                      <a:pPr marL="285750" indent="-285750">
                        <a:buFont typeface="Wingdings" panose="05000000000000000000" pitchFamily="2" charset="2"/>
                        <a:buChar char="ü"/>
                      </a:pPr>
                      <a:r>
                        <a:rPr lang="en-IN" dirty="0"/>
                        <a:t>Regional Limitations </a:t>
                      </a:r>
                    </a:p>
                  </a:txBody>
                  <a:tcPr/>
                </a:tc>
                <a:tc>
                  <a:txBody>
                    <a:bodyPr/>
                    <a:lstStyle/>
                    <a:p>
                      <a:pPr marL="285750" indent="-285750">
                        <a:buFont typeface="Wingdings" panose="05000000000000000000" pitchFamily="2" charset="2"/>
                        <a:buChar char="ü"/>
                      </a:pPr>
                      <a:r>
                        <a:rPr lang="en-IN" dirty="0"/>
                        <a:t>Enhancing user experience (invest in tech)</a:t>
                      </a:r>
                    </a:p>
                  </a:txBody>
                  <a:tcPr/>
                </a:tc>
                <a:tc>
                  <a:txBody>
                    <a:bodyPr/>
                    <a:lstStyle/>
                    <a:p>
                      <a:pPr marL="285750" indent="-285750">
                        <a:buFont typeface="Wingdings" panose="05000000000000000000" pitchFamily="2" charset="2"/>
                        <a:buChar char="ü"/>
                      </a:pPr>
                      <a:r>
                        <a:rPr lang="en-IN" dirty="0"/>
                        <a:t>Changing consumer preferences</a:t>
                      </a:r>
                    </a:p>
                  </a:txBody>
                  <a:tcPr/>
                </a:tc>
                <a:extLst>
                  <a:ext uri="{0D108BD9-81ED-4DB2-BD59-A6C34878D82A}">
                    <a16:rowId xmlns:a16="http://schemas.microsoft.com/office/drawing/2014/main" val="4204325254"/>
                  </a:ext>
                </a:extLst>
              </a:tr>
              <a:tr h="766502">
                <a:tc>
                  <a:txBody>
                    <a:bodyPr/>
                    <a:lstStyle/>
                    <a:p>
                      <a:pPr marL="285750" indent="-285750">
                        <a:buFont typeface="Wingdings" panose="05000000000000000000" pitchFamily="2" charset="2"/>
                        <a:buChar char="ü"/>
                      </a:pPr>
                      <a:r>
                        <a:rPr lang="en-IN" dirty="0"/>
                        <a:t>Diverse audience </a:t>
                      </a:r>
                    </a:p>
                  </a:txBody>
                  <a:tcPr/>
                </a:tc>
                <a:tc>
                  <a:txBody>
                    <a:bodyPr/>
                    <a:lstStyle/>
                    <a:p>
                      <a:pPr marL="285750" indent="-285750">
                        <a:buFont typeface="Wingdings" panose="05000000000000000000" pitchFamily="2" charset="2"/>
                        <a:buChar char="ü"/>
                      </a:pPr>
                      <a:r>
                        <a:rPr lang="en-IN" dirty="0"/>
                        <a:t>Content licensing </a:t>
                      </a:r>
                    </a:p>
                  </a:txBody>
                  <a:tcPr/>
                </a:tc>
                <a:tc>
                  <a:txBody>
                    <a:bodyPr/>
                    <a:lstStyle/>
                    <a:p>
                      <a:pPr marL="285750" indent="-285750">
                        <a:buFont typeface="Wingdings" panose="05000000000000000000" pitchFamily="2" charset="2"/>
                        <a:buChar char="ü"/>
                      </a:pPr>
                      <a:r>
                        <a:rPr lang="en-IN" dirty="0"/>
                        <a:t>Partnerships and collaborations </a:t>
                      </a:r>
                    </a:p>
                  </a:txBody>
                  <a:tcPr/>
                </a:tc>
                <a:tc>
                  <a:txBody>
                    <a:bodyPr/>
                    <a:lstStyle/>
                    <a:p>
                      <a:pPr marL="285750" indent="-285750">
                        <a:buFont typeface="Wingdings" panose="05000000000000000000" pitchFamily="2" charset="2"/>
                        <a:buChar char="ü"/>
                      </a:pPr>
                      <a:r>
                        <a:rPr lang="en-IN" dirty="0"/>
                        <a:t>Regulatory challenges</a:t>
                      </a:r>
                    </a:p>
                  </a:txBody>
                  <a:tcPr/>
                </a:tc>
                <a:extLst>
                  <a:ext uri="{0D108BD9-81ED-4DB2-BD59-A6C34878D82A}">
                    <a16:rowId xmlns:a16="http://schemas.microsoft.com/office/drawing/2014/main" val="482959505"/>
                  </a:ext>
                </a:extLst>
              </a:tr>
              <a:tr h="766502">
                <a:tc>
                  <a:txBody>
                    <a:bodyPr/>
                    <a:lstStyle/>
                    <a:p>
                      <a:pPr marL="285750" indent="-285750">
                        <a:buFont typeface="Wingdings" panose="05000000000000000000" pitchFamily="2" charset="2"/>
                        <a:buChar char="ü"/>
                      </a:pPr>
                      <a:r>
                        <a:rPr lang="en-IN" dirty="0"/>
                        <a:t>Original Programming </a:t>
                      </a:r>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4244388011"/>
                  </a:ext>
                </a:extLst>
              </a:tr>
              <a:tr h="44408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3103894275"/>
                  </a:ext>
                </a:extLst>
              </a:tr>
            </a:tbl>
          </a:graphicData>
        </a:graphic>
      </p:graphicFrame>
      <p:sp>
        <p:nvSpPr>
          <p:cNvPr id="3" name="TextBox 2">
            <a:extLst>
              <a:ext uri="{FF2B5EF4-FFF2-40B4-BE49-F238E27FC236}">
                <a16:creationId xmlns:a16="http://schemas.microsoft.com/office/drawing/2014/main" id="{C5661179-778F-6112-377F-FFBFA08E93D0}"/>
              </a:ext>
            </a:extLst>
          </p:cNvPr>
          <p:cNvSpPr txBox="1"/>
          <p:nvPr/>
        </p:nvSpPr>
        <p:spPr>
          <a:xfrm>
            <a:off x="1120877" y="88491"/>
            <a:ext cx="9409471" cy="923330"/>
          </a:xfrm>
          <a:prstGeom prst="rect">
            <a:avLst/>
          </a:prstGeom>
          <a:noFill/>
          <a:ln>
            <a:solidFill>
              <a:schemeClr val="tx1"/>
            </a:solidFill>
            <a:prstDash val="lgDashDotDot"/>
          </a:ln>
        </p:spPr>
        <p:txBody>
          <a:bodyPr wrap="square" rtlCol="0">
            <a:spAutoFit/>
          </a:bodyPr>
          <a:lstStyle/>
          <a:p>
            <a:pPr algn="ctr"/>
            <a:r>
              <a:rPr lang="en-IN" sz="5400" b="1" dirty="0">
                <a:ln w="6600">
                  <a:solidFill>
                    <a:schemeClr val="accent2"/>
                  </a:solidFill>
                  <a:prstDash val="solid"/>
                </a:ln>
                <a:solidFill>
                  <a:srgbClr val="FFFFFF"/>
                </a:solidFill>
                <a:effectLst>
                  <a:outerShdw dist="38100" dir="2700000" algn="tl" rotWithShape="0">
                    <a:schemeClr val="accent2"/>
                  </a:outerShdw>
                </a:effectLst>
              </a:rPr>
              <a:t>    SWOT ANALYSIS ..</a:t>
            </a:r>
          </a:p>
        </p:txBody>
      </p:sp>
    </p:spTree>
    <p:extLst>
      <p:ext uri="{BB962C8B-B14F-4D97-AF65-F5344CB8AC3E}">
        <p14:creationId xmlns:p14="http://schemas.microsoft.com/office/powerpoint/2010/main" val="283478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FC9B50-1328-FF9E-C6B6-F5501BE4F88A}"/>
              </a:ext>
            </a:extLst>
          </p:cNvPr>
          <p:cNvPicPr>
            <a:picLocks noChangeAspect="1"/>
          </p:cNvPicPr>
          <p:nvPr/>
        </p:nvPicPr>
        <p:blipFill>
          <a:blip r:embed="rId2">
            <a:extLst>
              <a:ext uri="{28A0092B-C50C-407E-A947-70E740481C1C}">
                <a14:useLocalDpi xmlns:a14="http://schemas.microsoft.com/office/drawing/2010/main" val="0"/>
              </a:ext>
            </a:extLst>
          </a:blip>
          <a:srcRect l="1048" r="3468" b="1303"/>
          <a:stretch/>
        </p:blipFill>
        <p:spPr>
          <a:xfrm>
            <a:off x="214365" y="1597104"/>
            <a:ext cx="7050593" cy="366379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658C7259-D5C5-576B-32EF-069176D44D34}"/>
              </a:ext>
            </a:extLst>
          </p:cNvPr>
          <p:cNvSpPr/>
          <p:nvPr/>
        </p:nvSpPr>
        <p:spPr>
          <a:xfrm>
            <a:off x="104821" y="113603"/>
            <a:ext cx="8847294" cy="646331"/>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TASK 1: DISTRIBUTION OF MOVIES BY GENRE </a:t>
            </a:r>
          </a:p>
        </p:txBody>
      </p:sp>
      <p:sp>
        <p:nvSpPr>
          <p:cNvPr id="6" name="TextBox 5">
            <a:extLst>
              <a:ext uri="{FF2B5EF4-FFF2-40B4-BE49-F238E27FC236}">
                <a16:creationId xmlns:a16="http://schemas.microsoft.com/office/drawing/2014/main" id="{DF810E61-B622-E8A4-67AC-F950026E2279}"/>
              </a:ext>
            </a:extLst>
          </p:cNvPr>
          <p:cNvSpPr txBox="1"/>
          <p:nvPr/>
        </p:nvSpPr>
        <p:spPr>
          <a:xfrm>
            <a:off x="7656844" y="3605076"/>
            <a:ext cx="4320791" cy="3139321"/>
          </a:xfrm>
          <a:prstGeom prst="rect">
            <a:avLst/>
          </a:prstGeom>
          <a:noFill/>
          <a:ln>
            <a:solidFill>
              <a:schemeClr val="tx1"/>
            </a:solidFill>
            <a:prstDash val="lgDashDotDot"/>
          </a:ln>
        </p:spPr>
        <p:txBody>
          <a:bodyPr wrap="square" rtlCol="0">
            <a:spAutoFit/>
          </a:bodyPr>
          <a:lstStyle/>
          <a:p>
            <a:r>
              <a:rPr lang="en-IN" dirty="0">
                <a:latin typeface="Bookman Old Style" panose="02050604050505020204" pitchFamily="18" charset="0"/>
              </a:rPr>
              <a:t>FROM THIS WE CAN FIGURE IT OUT THAT </a:t>
            </a:r>
            <a:r>
              <a:rPr lang="en-IN" b="1" dirty="0">
                <a:solidFill>
                  <a:schemeClr val="accent2"/>
                </a:solidFill>
                <a:latin typeface="Bookman Old Style" panose="02050604050505020204" pitchFamily="18" charset="0"/>
              </a:rPr>
              <a:t>DRAMA GENRE </a:t>
            </a:r>
            <a:r>
              <a:rPr lang="en-IN" dirty="0">
                <a:latin typeface="Bookman Old Style" panose="02050604050505020204" pitchFamily="18" charset="0"/>
              </a:rPr>
              <a:t>MOVIES TOPS AS IT HAS A TOTAL OF </a:t>
            </a:r>
            <a:r>
              <a:rPr lang="en-IN" b="1" dirty="0">
                <a:solidFill>
                  <a:schemeClr val="accent2"/>
                </a:solidFill>
                <a:latin typeface="Bookman Old Style" panose="02050604050505020204" pitchFamily="18" charset="0"/>
              </a:rPr>
              <a:t>2,043 MOVIES .</a:t>
            </a:r>
          </a:p>
          <a:p>
            <a:endParaRPr lang="en-IN" dirty="0">
              <a:latin typeface="Bookman Old Style" panose="02050604050505020204" pitchFamily="18" charset="0"/>
            </a:endParaRPr>
          </a:p>
          <a:p>
            <a:r>
              <a:rPr lang="en-IN" dirty="0">
                <a:latin typeface="Bookman Old Style" panose="02050604050505020204" pitchFamily="18" charset="0"/>
              </a:rPr>
              <a:t>TOP 5 PLACES IS TAKEN UP BY </a:t>
            </a:r>
          </a:p>
          <a:p>
            <a:pPr marL="342900" indent="-342900">
              <a:buAutoNum type="arabicPeriod"/>
            </a:pPr>
            <a:r>
              <a:rPr lang="en-IN" b="1" dirty="0">
                <a:solidFill>
                  <a:schemeClr val="accent2"/>
                </a:solidFill>
                <a:latin typeface="Bookman Old Style" panose="02050604050505020204" pitchFamily="18" charset="0"/>
              </a:rPr>
              <a:t>DRAMA (2,043)</a:t>
            </a:r>
          </a:p>
          <a:p>
            <a:pPr marL="342900" indent="-342900">
              <a:buAutoNum type="arabicPeriod"/>
            </a:pPr>
            <a:r>
              <a:rPr lang="en-IN" dirty="0">
                <a:latin typeface="Bookman Old Style" panose="02050604050505020204" pitchFamily="18" charset="0"/>
              </a:rPr>
              <a:t>COMEDY (791)</a:t>
            </a:r>
          </a:p>
          <a:p>
            <a:pPr marL="342900" indent="-342900">
              <a:buAutoNum type="arabicPeriod"/>
            </a:pPr>
            <a:r>
              <a:rPr lang="en-IN" dirty="0">
                <a:latin typeface="Bookman Old Style" panose="02050604050505020204" pitchFamily="18" charset="0"/>
              </a:rPr>
              <a:t>ROMANCE (642)</a:t>
            </a:r>
          </a:p>
          <a:p>
            <a:pPr marL="342900" indent="-342900">
              <a:buAutoNum type="arabicPeriod"/>
            </a:pPr>
            <a:r>
              <a:rPr lang="en-IN" dirty="0">
                <a:latin typeface="Bookman Old Style" panose="02050604050505020204" pitchFamily="18" charset="0"/>
              </a:rPr>
              <a:t>ACTION (619)</a:t>
            </a:r>
          </a:p>
          <a:p>
            <a:pPr marL="342900" indent="-342900">
              <a:buAutoNum type="arabicPeriod"/>
            </a:pPr>
            <a:r>
              <a:rPr lang="en-IN" dirty="0">
                <a:latin typeface="Bookman Old Style" panose="02050604050505020204" pitchFamily="18" charset="0"/>
              </a:rPr>
              <a:t>THRILLER (352) </a:t>
            </a:r>
          </a:p>
        </p:txBody>
      </p:sp>
      <p:sp>
        <p:nvSpPr>
          <p:cNvPr id="8" name="Arrow: Curved Down 7">
            <a:extLst>
              <a:ext uri="{FF2B5EF4-FFF2-40B4-BE49-F238E27FC236}">
                <a16:creationId xmlns:a16="http://schemas.microsoft.com/office/drawing/2014/main" id="{5442656F-967A-43D7-D2E5-53818F7050CB}"/>
              </a:ext>
            </a:extLst>
          </p:cNvPr>
          <p:cNvSpPr/>
          <p:nvPr/>
        </p:nvSpPr>
        <p:spPr>
          <a:xfrm rot="2219214">
            <a:off x="7757327" y="1889090"/>
            <a:ext cx="1587640" cy="733530"/>
          </a:xfrm>
          <a:prstGeom prst="curved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739329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47EA78-7AE6-F6F4-83DC-9887FE3CA8F6}"/>
              </a:ext>
            </a:extLst>
          </p:cNvPr>
          <p:cNvSpPr txBox="1"/>
          <p:nvPr/>
        </p:nvSpPr>
        <p:spPr>
          <a:xfrm>
            <a:off x="-130629" y="0"/>
            <a:ext cx="9174145" cy="646331"/>
          </a:xfrm>
          <a:prstGeom prst="rect">
            <a:avLst/>
          </a:prstGeom>
          <a:noFill/>
        </p:spPr>
        <p:txBody>
          <a:bodyPr wrap="square" rtlCol="0">
            <a:spAutoFit/>
          </a:bodyPr>
          <a:lstStyle/>
          <a:p>
            <a:pPr algn="ctr"/>
            <a:r>
              <a:rPr lang="en-IN" sz="3600" b="1" dirty="0">
                <a:ln w="9525">
                  <a:solidFill>
                    <a:schemeClr val="bg1"/>
                  </a:solidFill>
                  <a:prstDash val="solid"/>
                </a:ln>
                <a:effectLst>
                  <a:outerShdw blurRad="12700" dist="38100" dir="2700000" algn="tl" rotWithShape="0">
                    <a:schemeClr val="bg1">
                      <a:lumMod val="50000"/>
                    </a:schemeClr>
                  </a:outerShdw>
                </a:effectLst>
              </a:rPr>
              <a:t>TASK 2 : AVERAGE RUNNING TIME BY GENRE </a:t>
            </a:r>
          </a:p>
        </p:txBody>
      </p:sp>
      <p:pic>
        <p:nvPicPr>
          <p:cNvPr id="4" name="Picture 3">
            <a:extLst>
              <a:ext uri="{FF2B5EF4-FFF2-40B4-BE49-F238E27FC236}">
                <a16:creationId xmlns:a16="http://schemas.microsoft.com/office/drawing/2014/main" id="{08DEDC5D-CD56-6833-3BAC-9085CA4E2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12" y="1055845"/>
            <a:ext cx="7079223" cy="399793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CFEC47AB-F35C-D8AB-DF37-D360C11F8F88}"/>
              </a:ext>
            </a:extLst>
          </p:cNvPr>
          <p:cNvSpPr txBox="1"/>
          <p:nvPr/>
        </p:nvSpPr>
        <p:spPr>
          <a:xfrm>
            <a:off x="7609736" y="3841335"/>
            <a:ext cx="4454011" cy="2862322"/>
          </a:xfrm>
          <a:prstGeom prst="rect">
            <a:avLst/>
          </a:prstGeom>
          <a:noFill/>
          <a:ln>
            <a:solidFill>
              <a:schemeClr val="tx1"/>
            </a:solidFill>
            <a:prstDash val="lgDashDotDot"/>
          </a:ln>
        </p:spPr>
        <p:txBody>
          <a:bodyPr wrap="square" rtlCol="0">
            <a:spAutoFit/>
          </a:bodyPr>
          <a:lstStyle/>
          <a:p>
            <a:r>
              <a:rPr lang="en-IN" dirty="0">
                <a:latin typeface="Bookman Old Style" panose="02050604050505020204" pitchFamily="18" charset="0"/>
              </a:rPr>
              <a:t>BASICALLY , IT IS CALCULATED SO THAT WE CAN HIGHLIGHT DIFFERENCES IN PACING AND WHICH TYPE </a:t>
            </a:r>
            <a:r>
              <a:rPr lang="en-IN" b="1" dirty="0">
                <a:solidFill>
                  <a:schemeClr val="accent2"/>
                </a:solidFill>
                <a:latin typeface="Bookman Old Style" panose="02050604050505020204" pitchFamily="18" charset="0"/>
              </a:rPr>
              <a:t>GENRE GETS A HIGHEST VIEWS :</a:t>
            </a:r>
          </a:p>
          <a:p>
            <a:pPr marL="342900" indent="-342900">
              <a:buAutoNum type="arabicPeriod"/>
            </a:pPr>
            <a:r>
              <a:rPr lang="en-IN" dirty="0">
                <a:latin typeface="Bookman Old Style" panose="02050604050505020204" pitchFamily="18" charset="0"/>
              </a:rPr>
              <a:t>SPORTS</a:t>
            </a:r>
          </a:p>
          <a:p>
            <a:pPr marL="342900" indent="-342900">
              <a:buAutoNum type="arabicPeriod"/>
            </a:pPr>
            <a:r>
              <a:rPr lang="en-IN" dirty="0">
                <a:latin typeface="Bookman Old Style" panose="02050604050505020204" pitchFamily="18" charset="0"/>
              </a:rPr>
              <a:t>ACTION &amp; BIOPIC </a:t>
            </a:r>
          </a:p>
          <a:p>
            <a:pPr marL="342900" indent="-342900">
              <a:buAutoNum type="arabicPeriod"/>
            </a:pPr>
            <a:r>
              <a:rPr lang="en-IN" dirty="0">
                <a:latin typeface="Bookman Old Style" panose="02050604050505020204" pitchFamily="18" charset="0"/>
              </a:rPr>
              <a:t>MYTHOLOGY </a:t>
            </a:r>
          </a:p>
          <a:p>
            <a:pPr marL="342900" indent="-342900">
              <a:buAutoNum type="arabicPeriod"/>
            </a:pPr>
            <a:r>
              <a:rPr lang="en-IN" dirty="0">
                <a:latin typeface="Bookman Old Style" panose="02050604050505020204" pitchFamily="18" charset="0"/>
              </a:rPr>
              <a:t>SUPERHERO </a:t>
            </a:r>
          </a:p>
          <a:p>
            <a:pPr marL="342900" indent="-342900">
              <a:buAutoNum type="arabicPeriod"/>
            </a:pPr>
            <a:r>
              <a:rPr lang="en-IN" dirty="0">
                <a:latin typeface="Bookman Old Style" panose="02050604050505020204" pitchFamily="18" charset="0"/>
              </a:rPr>
              <a:t>TALKSHOW</a:t>
            </a:r>
          </a:p>
        </p:txBody>
      </p:sp>
      <p:sp>
        <p:nvSpPr>
          <p:cNvPr id="6" name="Arrow: Curved Down 5">
            <a:extLst>
              <a:ext uri="{FF2B5EF4-FFF2-40B4-BE49-F238E27FC236}">
                <a16:creationId xmlns:a16="http://schemas.microsoft.com/office/drawing/2014/main" id="{815BFE70-1F32-64C2-8AA6-032D73A7C95C}"/>
              </a:ext>
            </a:extLst>
          </p:cNvPr>
          <p:cNvSpPr/>
          <p:nvPr/>
        </p:nvSpPr>
        <p:spPr>
          <a:xfrm rot="2399988">
            <a:off x="8180437" y="2379405"/>
            <a:ext cx="1335026" cy="825910"/>
          </a:xfrm>
          <a:prstGeom prst="curved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457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9046DF-6651-16DC-2F28-2221BA83DC17}"/>
              </a:ext>
            </a:extLst>
          </p:cNvPr>
          <p:cNvSpPr txBox="1"/>
          <p:nvPr/>
        </p:nvSpPr>
        <p:spPr>
          <a:xfrm>
            <a:off x="122526" y="32478"/>
            <a:ext cx="8669782" cy="1200329"/>
          </a:xfrm>
          <a:prstGeom prst="rect">
            <a:avLst/>
          </a:prstGeom>
          <a:noFill/>
        </p:spPr>
        <p:txBody>
          <a:bodyPr wrap="square" rtlCol="0">
            <a:spAutoFit/>
          </a:bodyPr>
          <a:lstStyle/>
          <a:p>
            <a:pPr algn="ctr"/>
            <a:r>
              <a:rPr lang="en-IN" sz="3600"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TASK 3 : MOVIES RELEASED EACH YEAR </a:t>
            </a:r>
          </a:p>
        </p:txBody>
      </p:sp>
      <p:pic>
        <p:nvPicPr>
          <p:cNvPr id="6" name="Picture 5">
            <a:extLst>
              <a:ext uri="{FF2B5EF4-FFF2-40B4-BE49-F238E27FC236}">
                <a16:creationId xmlns:a16="http://schemas.microsoft.com/office/drawing/2014/main" id="{532AA53C-F4AB-9755-23FB-3C369219C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34" y="776960"/>
            <a:ext cx="7462576" cy="3954626"/>
          </a:xfrm>
          <a:prstGeom prst="rect">
            <a:avLst/>
          </a:prstGeom>
        </p:spPr>
      </p:pic>
      <p:sp>
        <p:nvSpPr>
          <p:cNvPr id="8" name="TextBox 7">
            <a:extLst>
              <a:ext uri="{FF2B5EF4-FFF2-40B4-BE49-F238E27FC236}">
                <a16:creationId xmlns:a16="http://schemas.microsoft.com/office/drawing/2014/main" id="{7086D66C-B544-39A1-2635-3A466A5D74EE}"/>
              </a:ext>
            </a:extLst>
          </p:cNvPr>
          <p:cNvSpPr txBox="1"/>
          <p:nvPr/>
        </p:nvSpPr>
        <p:spPr>
          <a:xfrm>
            <a:off x="7697036" y="3377381"/>
            <a:ext cx="4391130" cy="3262432"/>
          </a:xfrm>
          <a:prstGeom prst="rect">
            <a:avLst/>
          </a:prstGeom>
          <a:noFill/>
          <a:ln>
            <a:solidFill>
              <a:schemeClr val="tx1"/>
            </a:solidFill>
            <a:prstDash val="lgDashDotDot"/>
          </a:ln>
        </p:spPr>
        <p:txBody>
          <a:bodyPr wrap="square" rtlCol="0">
            <a:spAutoFit/>
          </a:bodyPr>
          <a:lstStyle/>
          <a:p>
            <a:r>
              <a:rPr lang="en-IN" sz="1700" dirty="0">
                <a:latin typeface="Bookman Old Style" panose="02050604050505020204" pitchFamily="18" charset="0"/>
              </a:rPr>
              <a:t>EACH YEAR LOTS AND LOTS OF MOVIES GETS REALEASED AND IT VARIES  ON VARIOUS YEARS  </a:t>
            </a:r>
          </a:p>
          <a:p>
            <a:endParaRPr lang="en-IN" sz="1700" dirty="0">
              <a:latin typeface="Bookman Old Style" panose="02050604050505020204" pitchFamily="18" charset="0"/>
            </a:endParaRPr>
          </a:p>
          <a:p>
            <a:r>
              <a:rPr lang="en-IN" sz="1700" dirty="0">
                <a:latin typeface="Bookman Old Style" panose="02050604050505020204" pitchFamily="18" charset="0"/>
              </a:rPr>
              <a:t>1. 2011- 2020(3,479) </a:t>
            </a:r>
            <a:r>
              <a:rPr lang="en-IN" sz="1700" b="1" dirty="0">
                <a:solidFill>
                  <a:schemeClr val="accent2"/>
                </a:solidFill>
                <a:latin typeface="Bookman Old Style" panose="02050604050505020204" pitchFamily="18" charset="0"/>
              </a:rPr>
              <a:t>PEAKED HERE</a:t>
            </a:r>
          </a:p>
          <a:p>
            <a:r>
              <a:rPr lang="en-IN" sz="1700" dirty="0">
                <a:latin typeface="Bookman Old Style" panose="02050604050505020204" pitchFamily="18" charset="0"/>
              </a:rPr>
              <a:t>2. 2001-2010(1,138) START PHASE </a:t>
            </a:r>
          </a:p>
          <a:p>
            <a:r>
              <a:rPr lang="en-IN" sz="1700" dirty="0">
                <a:latin typeface="Bookman Old Style" panose="02050604050505020204" pitchFamily="18" charset="0"/>
              </a:rPr>
              <a:t>3. 2021 ( 561 ) </a:t>
            </a:r>
            <a:r>
              <a:rPr lang="en-IN" sz="1700" b="1" dirty="0">
                <a:solidFill>
                  <a:schemeClr val="accent2"/>
                </a:solidFill>
                <a:latin typeface="Bookman Old Style" panose="02050604050505020204" pitchFamily="18" charset="0"/>
              </a:rPr>
              <a:t>LITTLE DROP</a:t>
            </a:r>
          </a:p>
          <a:p>
            <a:r>
              <a:rPr lang="en-IN" sz="1700" dirty="0">
                <a:latin typeface="Bookman Old Style" panose="02050604050505020204" pitchFamily="18" charset="0"/>
              </a:rPr>
              <a:t>4. 2022 (609) AGAIN A START </a:t>
            </a:r>
          </a:p>
          <a:p>
            <a:r>
              <a:rPr lang="en-IN" sz="1700" dirty="0">
                <a:latin typeface="Bookman Old Style" panose="02050604050505020204" pitchFamily="18" charset="0"/>
              </a:rPr>
              <a:t>5.1981 -1990 (279) </a:t>
            </a:r>
            <a:r>
              <a:rPr lang="en-IN" sz="1700" b="1" dirty="0">
                <a:solidFill>
                  <a:schemeClr val="accent2"/>
                </a:solidFill>
                <a:latin typeface="Bookman Old Style" panose="02050604050505020204" pitchFamily="18" charset="0"/>
              </a:rPr>
              <a:t>REALIZATION PHASE </a:t>
            </a:r>
          </a:p>
          <a:p>
            <a:r>
              <a:rPr lang="en-IN" dirty="0">
                <a:latin typeface="Bookman Old Style" panose="02050604050505020204" pitchFamily="18" charset="0"/>
              </a:rPr>
              <a:t>AS A RESULT IT KEEPS ON </a:t>
            </a:r>
            <a:r>
              <a:rPr lang="en-IN" b="1" dirty="0">
                <a:solidFill>
                  <a:schemeClr val="accent2"/>
                </a:solidFill>
                <a:latin typeface="Bookman Old Style" panose="02050604050505020204" pitchFamily="18" charset="0"/>
              </a:rPr>
              <a:t>FLUCTUATING </a:t>
            </a:r>
          </a:p>
        </p:txBody>
      </p:sp>
      <p:sp>
        <p:nvSpPr>
          <p:cNvPr id="10" name="Arrow: Curved Down 9">
            <a:extLst>
              <a:ext uri="{FF2B5EF4-FFF2-40B4-BE49-F238E27FC236}">
                <a16:creationId xmlns:a16="http://schemas.microsoft.com/office/drawing/2014/main" id="{D4666B16-EFE8-BC12-9B72-79F26DA396CC}"/>
              </a:ext>
            </a:extLst>
          </p:cNvPr>
          <p:cNvSpPr/>
          <p:nvPr/>
        </p:nvSpPr>
        <p:spPr>
          <a:xfrm rot="2496171">
            <a:off x="8488978" y="1319570"/>
            <a:ext cx="1818751" cy="1235948"/>
          </a:xfrm>
          <a:prstGeom prst="curved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658842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DDEE5F-2AFC-2632-D4A9-A48542A28D6E}"/>
              </a:ext>
            </a:extLst>
          </p:cNvPr>
          <p:cNvSpPr txBox="1"/>
          <p:nvPr/>
        </p:nvSpPr>
        <p:spPr>
          <a:xfrm>
            <a:off x="80387" y="0"/>
            <a:ext cx="11078363" cy="707886"/>
          </a:xfrm>
          <a:prstGeom prst="rect">
            <a:avLst/>
          </a:prstGeom>
          <a:noFill/>
        </p:spPr>
        <p:txBody>
          <a:bodyPr wrap="square" rtlCol="0">
            <a:spAutoFit/>
          </a:bodyPr>
          <a:lstStyle/>
          <a:p>
            <a:r>
              <a:rPr lang="en-IN" sz="4000"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TASK 4 : TOP 10 LONGEST MOVIES</a:t>
            </a:r>
          </a:p>
        </p:txBody>
      </p:sp>
      <p:pic>
        <p:nvPicPr>
          <p:cNvPr id="4" name="Picture 3">
            <a:extLst>
              <a:ext uri="{FF2B5EF4-FFF2-40B4-BE49-F238E27FC236}">
                <a16:creationId xmlns:a16="http://schemas.microsoft.com/office/drawing/2014/main" id="{A74AA1B9-B78C-35D5-2775-34D05B8C1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87" y="1178933"/>
            <a:ext cx="7234813" cy="4208642"/>
          </a:xfrm>
          <a:prstGeom prst="rect">
            <a:avLst/>
          </a:prstGeom>
        </p:spPr>
      </p:pic>
      <p:sp>
        <p:nvSpPr>
          <p:cNvPr id="5" name="TextBox 4">
            <a:extLst>
              <a:ext uri="{FF2B5EF4-FFF2-40B4-BE49-F238E27FC236}">
                <a16:creationId xmlns:a16="http://schemas.microsoft.com/office/drawing/2014/main" id="{E05DBA86-611B-1C28-78D2-F3B86FA9D295}"/>
              </a:ext>
            </a:extLst>
          </p:cNvPr>
          <p:cNvSpPr txBox="1"/>
          <p:nvPr/>
        </p:nvSpPr>
        <p:spPr>
          <a:xfrm>
            <a:off x="7511280" y="3024140"/>
            <a:ext cx="4419601" cy="3693319"/>
          </a:xfrm>
          <a:prstGeom prst="rect">
            <a:avLst/>
          </a:prstGeom>
          <a:noFill/>
          <a:ln>
            <a:solidFill>
              <a:schemeClr val="tx1"/>
            </a:solidFill>
            <a:prstDash val="lgDashDotDot"/>
          </a:ln>
        </p:spPr>
        <p:txBody>
          <a:bodyPr wrap="square" rtlCol="0">
            <a:spAutoFit/>
          </a:bodyPr>
          <a:lstStyle/>
          <a:p>
            <a:r>
              <a:rPr lang="en-IN" dirty="0">
                <a:latin typeface="Bookman Old Style" panose="02050604050505020204" pitchFamily="18" charset="0"/>
              </a:rPr>
              <a:t>MOVIES HAVE BEEN SEGREGATED ACC TO THEIR GENRE &amp; AVG RUNNING TIME IS ALSO TAKEN IN CONSIDERATION </a:t>
            </a:r>
          </a:p>
          <a:p>
            <a:pPr marL="285750" indent="-285750">
              <a:buFont typeface="Wingdings" panose="05000000000000000000" pitchFamily="2" charset="2"/>
              <a:buChar char="ü"/>
            </a:pPr>
            <a:r>
              <a:rPr lang="en-IN" dirty="0">
                <a:latin typeface="Bookman Old Style" panose="02050604050505020204" pitchFamily="18" charset="0"/>
              </a:rPr>
              <a:t> FROM THIS WE CAN FIND THE TOP 10 LONGEST MOVIES IN WHICH </a:t>
            </a:r>
          </a:p>
          <a:p>
            <a:r>
              <a:rPr lang="en-IN" dirty="0">
                <a:latin typeface="Bookman Old Style" panose="02050604050505020204" pitchFamily="18" charset="0"/>
              </a:rPr>
              <a:t>1.</a:t>
            </a:r>
            <a:r>
              <a:rPr lang="en-IN" b="1" dirty="0">
                <a:solidFill>
                  <a:schemeClr val="accent2"/>
                </a:solidFill>
                <a:latin typeface="Bookman Old Style" panose="02050604050505020204" pitchFamily="18" charset="0"/>
              </a:rPr>
              <a:t>CONCERT GENRE </a:t>
            </a:r>
            <a:r>
              <a:rPr lang="en-IN" dirty="0">
                <a:latin typeface="Bookman Old Style" panose="02050604050505020204" pitchFamily="18" charset="0"/>
              </a:rPr>
              <a:t>HAS LONGEST RUNNING TIME (229.00)</a:t>
            </a:r>
          </a:p>
          <a:p>
            <a:r>
              <a:rPr lang="en-IN" dirty="0">
                <a:latin typeface="Bookman Old Style" panose="02050604050505020204" pitchFamily="18" charset="0"/>
              </a:rPr>
              <a:t>2.</a:t>
            </a:r>
            <a:r>
              <a:rPr lang="en-IN" b="1" dirty="0">
                <a:solidFill>
                  <a:schemeClr val="accent2"/>
                </a:solidFill>
                <a:latin typeface="Bookman Old Style" panose="02050604050505020204" pitchFamily="18" charset="0"/>
              </a:rPr>
              <a:t>FANTASY  GENRE(226.00)</a:t>
            </a:r>
          </a:p>
          <a:p>
            <a:r>
              <a:rPr lang="en-IN" dirty="0">
                <a:latin typeface="Bookman Old Style" panose="02050604050505020204" pitchFamily="18" charset="0"/>
              </a:rPr>
              <a:t>3.</a:t>
            </a:r>
            <a:r>
              <a:rPr lang="en-IN" b="1" dirty="0">
                <a:solidFill>
                  <a:schemeClr val="accent2"/>
                </a:solidFill>
                <a:latin typeface="Bookman Old Style" panose="02050604050505020204" pitchFamily="18" charset="0"/>
              </a:rPr>
              <a:t>THRILLER (199.00)</a:t>
            </a:r>
          </a:p>
          <a:p>
            <a:endParaRPr lang="en-IN" dirty="0"/>
          </a:p>
          <a:p>
            <a:endParaRPr lang="en-IN" dirty="0"/>
          </a:p>
        </p:txBody>
      </p:sp>
      <p:sp>
        <p:nvSpPr>
          <p:cNvPr id="6" name="Arrow: Curved Down 5">
            <a:extLst>
              <a:ext uri="{FF2B5EF4-FFF2-40B4-BE49-F238E27FC236}">
                <a16:creationId xmlns:a16="http://schemas.microsoft.com/office/drawing/2014/main" id="{FA9B9E6E-8575-1CAF-8B6F-386971053FCD}"/>
              </a:ext>
            </a:extLst>
          </p:cNvPr>
          <p:cNvSpPr/>
          <p:nvPr/>
        </p:nvSpPr>
        <p:spPr>
          <a:xfrm rot="3442325">
            <a:off x="8030268" y="1537326"/>
            <a:ext cx="1545129" cy="1191408"/>
          </a:xfrm>
          <a:prstGeom prst="curved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00879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1E623E-E3EE-5729-071C-C374851AB7C7}"/>
              </a:ext>
            </a:extLst>
          </p:cNvPr>
          <p:cNvSpPr txBox="1"/>
          <p:nvPr/>
        </p:nvSpPr>
        <p:spPr>
          <a:xfrm>
            <a:off x="137651" y="0"/>
            <a:ext cx="11464413" cy="707886"/>
          </a:xfrm>
          <a:prstGeom prst="rect">
            <a:avLst/>
          </a:prstGeom>
          <a:noFill/>
        </p:spPr>
        <p:txBody>
          <a:bodyPr wrap="square" rtlCol="0">
            <a:spAutoFit/>
          </a:bodyPr>
          <a:lstStyle/>
          <a:p>
            <a:r>
              <a:rPr lang="en-IN" sz="4000" b="1" dirty="0">
                <a:ln w="9525">
                  <a:solidFill>
                    <a:schemeClr val="bg1"/>
                  </a:solidFill>
                  <a:prstDash val="solid"/>
                </a:ln>
                <a:effectLst>
                  <a:outerShdw blurRad="12700" dist="38100" dir="2700000" algn="tl" rotWithShape="0">
                    <a:schemeClr val="bg1">
                      <a:lumMod val="50000"/>
                    </a:schemeClr>
                  </a:outerShdw>
                </a:effectLst>
                <a:latin typeface="Bookman Old Style" panose="02050604050505020204" pitchFamily="18" charset="0"/>
              </a:rPr>
              <a:t>TASK 5:  MOVIES BY AGE RATING </a:t>
            </a:r>
          </a:p>
        </p:txBody>
      </p:sp>
      <p:pic>
        <p:nvPicPr>
          <p:cNvPr id="4" name="Picture 3">
            <a:extLst>
              <a:ext uri="{FF2B5EF4-FFF2-40B4-BE49-F238E27FC236}">
                <a16:creationId xmlns:a16="http://schemas.microsoft.com/office/drawing/2014/main" id="{F69C8CF9-1A8E-5C05-6A73-B82E61F39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95" y="865202"/>
            <a:ext cx="1522715" cy="5742075"/>
          </a:xfrm>
          <a:prstGeom prst="rect">
            <a:avLst/>
          </a:prstGeom>
        </p:spPr>
      </p:pic>
      <p:sp>
        <p:nvSpPr>
          <p:cNvPr id="5" name="TextBox 4">
            <a:extLst>
              <a:ext uri="{FF2B5EF4-FFF2-40B4-BE49-F238E27FC236}">
                <a16:creationId xmlns:a16="http://schemas.microsoft.com/office/drawing/2014/main" id="{CBA6C7D0-96C5-0798-978B-F3B36AFF7527}"/>
              </a:ext>
            </a:extLst>
          </p:cNvPr>
          <p:cNvSpPr txBox="1"/>
          <p:nvPr/>
        </p:nvSpPr>
        <p:spPr>
          <a:xfrm>
            <a:off x="4739150" y="2808238"/>
            <a:ext cx="7236543" cy="2308324"/>
          </a:xfrm>
          <a:prstGeom prst="rect">
            <a:avLst/>
          </a:prstGeom>
          <a:noFill/>
          <a:ln>
            <a:solidFill>
              <a:schemeClr val="tx1"/>
            </a:solidFill>
            <a:prstDash val="lgDashDotDot"/>
          </a:ln>
        </p:spPr>
        <p:txBody>
          <a:bodyPr wrap="square" rtlCol="0">
            <a:spAutoFit/>
          </a:bodyPr>
          <a:lstStyle/>
          <a:p>
            <a:r>
              <a:rPr lang="en-IN" dirty="0">
                <a:latin typeface="Bookman Old Style" panose="02050604050505020204" pitchFamily="18" charset="0"/>
              </a:rPr>
              <a:t>ACCORDING TO CBFC (</a:t>
            </a:r>
            <a:r>
              <a:rPr lang="en-IN" b="1" dirty="0">
                <a:solidFill>
                  <a:schemeClr val="accent2"/>
                </a:solidFill>
                <a:latin typeface="Bookman Old Style" panose="02050604050505020204" pitchFamily="18" charset="0"/>
              </a:rPr>
              <a:t>CENTRAL BOARD OF FILM CERTIFICATION</a:t>
            </a:r>
            <a:r>
              <a:rPr lang="en-IN" dirty="0">
                <a:latin typeface="Bookman Old Style" panose="02050604050505020204" pitchFamily="18" charset="0"/>
              </a:rPr>
              <a:t> ),AGE RATING IS BASICALLY PROVIDED TO GUIDE ON APPROPRIATE AUIDENCE BASED ON CONTENT </a:t>
            </a:r>
          </a:p>
          <a:p>
            <a:r>
              <a:rPr lang="en-IN" dirty="0">
                <a:latin typeface="Bookman Old Style" panose="02050604050505020204" pitchFamily="18" charset="0"/>
              </a:rPr>
              <a:t>1.U </a:t>
            </a:r>
            <a:r>
              <a:rPr lang="en-IN" b="1" dirty="0">
                <a:solidFill>
                  <a:schemeClr val="accent2"/>
                </a:solidFill>
                <a:latin typeface="Bookman Old Style" panose="02050604050505020204" pitchFamily="18" charset="0"/>
              </a:rPr>
              <a:t>(UNIVERSAL ) </a:t>
            </a:r>
            <a:r>
              <a:rPr lang="en-IN" dirty="0">
                <a:latin typeface="Bookman Old Style" panose="02050604050505020204" pitchFamily="18" charset="0"/>
              </a:rPr>
              <a:t>SUITABLE FOR ALL AGES (</a:t>
            </a:r>
            <a:r>
              <a:rPr lang="en-IN" b="1" dirty="0">
                <a:solidFill>
                  <a:schemeClr val="accent2"/>
                </a:solidFill>
                <a:latin typeface="Bookman Old Style" panose="02050604050505020204" pitchFamily="18" charset="0"/>
              </a:rPr>
              <a:t>1,251</a:t>
            </a:r>
            <a:r>
              <a:rPr lang="en-IN" dirty="0">
                <a:latin typeface="Bookman Old Style" panose="02050604050505020204" pitchFamily="18" charset="0"/>
              </a:rPr>
              <a:t>)</a:t>
            </a:r>
          </a:p>
          <a:p>
            <a:r>
              <a:rPr lang="en-IN" dirty="0">
                <a:latin typeface="Bookman Old Style" panose="02050604050505020204" pitchFamily="18" charset="0"/>
              </a:rPr>
              <a:t>2. U/A 7+ (SUITABLE FOR CHILDREN ABOVE 7 )(</a:t>
            </a:r>
            <a:r>
              <a:rPr lang="en-IN" b="1" dirty="0">
                <a:solidFill>
                  <a:schemeClr val="accent2"/>
                </a:solidFill>
                <a:latin typeface="Bookman Old Style" panose="02050604050505020204" pitchFamily="18" charset="0"/>
              </a:rPr>
              <a:t>1,069</a:t>
            </a:r>
            <a:r>
              <a:rPr lang="en-IN" dirty="0">
                <a:latin typeface="Bookman Old Style" panose="02050604050505020204" pitchFamily="18" charset="0"/>
              </a:rPr>
              <a:t>)</a:t>
            </a:r>
          </a:p>
          <a:p>
            <a:r>
              <a:rPr lang="en-IN" dirty="0">
                <a:latin typeface="Bookman Old Style" panose="02050604050505020204" pitchFamily="18" charset="0"/>
              </a:rPr>
              <a:t>3. U/A 13+ (SUITABLE FOR ABOVE 13YRS)(</a:t>
            </a:r>
            <a:r>
              <a:rPr lang="en-IN" b="1" dirty="0">
                <a:solidFill>
                  <a:schemeClr val="accent2"/>
                </a:solidFill>
                <a:latin typeface="Bookman Old Style" panose="02050604050505020204" pitchFamily="18" charset="0"/>
              </a:rPr>
              <a:t>2,980</a:t>
            </a:r>
            <a:r>
              <a:rPr lang="en-IN" dirty="0">
                <a:latin typeface="Bookman Old Style" panose="02050604050505020204" pitchFamily="18" charset="0"/>
              </a:rPr>
              <a:t>)</a:t>
            </a:r>
          </a:p>
          <a:p>
            <a:r>
              <a:rPr lang="en-IN" dirty="0">
                <a:latin typeface="Bookman Old Style" panose="02050604050505020204" pitchFamily="18" charset="0"/>
              </a:rPr>
              <a:t>4. U/A16+ (SUITABLE FOR ABOVE 16YRS )(</a:t>
            </a:r>
            <a:r>
              <a:rPr lang="en-IN" b="1" dirty="0">
                <a:solidFill>
                  <a:schemeClr val="accent2"/>
                </a:solidFill>
                <a:latin typeface="Bookman Old Style" panose="02050604050505020204" pitchFamily="18" charset="0"/>
              </a:rPr>
              <a:t>1,235</a:t>
            </a:r>
            <a:r>
              <a:rPr lang="en-IN" dirty="0">
                <a:latin typeface="Bookman Old Style" panose="02050604050505020204" pitchFamily="18" charset="0"/>
              </a:rPr>
              <a:t>)</a:t>
            </a:r>
          </a:p>
          <a:p>
            <a:r>
              <a:rPr lang="en-IN" dirty="0">
                <a:latin typeface="Bookman Old Style" panose="02050604050505020204" pitchFamily="18" charset="0"/>
              </a:rPr>
              <a:t>5. A (ADULT) (</a:t>
            </a:r>
            <a:r>
              <a:rPr lang="en-IN" b="1" dirty="0">
                <a:solidFill>
                  <a:schemeClr val="accent2"/>
                </a:solidFill>
                <a:latin typeface="Bookman Old Style" panose="02050604050505020204" pitchFamily="18" charset="0"/>
              </a:rPr>
              <a:t>338</a:t>
            </a:r>
            <a:r>
              <a:rPr lang="en-IN" dirty="0">
                <a:latin typeface="Bookman Old Style" panose="02050604050505020204" pitchFamily="18" charset="0"/>
              </a:rPr>
              <a:t>)</a:t>
            </a:r>
          </a:p>
        </p:txBody>
      </p:sp>
      <p:sp>
        <p:nvSpPr>
          <p:cNvPr id="6" name="Arrow: Right 5">
            <a:extLst>
              <a:ext uri="{FF2B5EF4-FFF2-40B4-BE49-F238E27FC236}">
                <a16:creationId xmlns:a16="http://schemas.microsoft.com/office/drawing/2014/main" id="{416CF66E-4ABC-AA02-0AC7-4676EA4DDF59}"/>
              </a:ext>
            </a:extLst>
          </p:cNvPr>
          <p:cNvSpPr/>
          <p:nvPr/>
        </p:nvSpPr>
        <p:spPr>
          <a:xfrm>
            <a:off x="3333135" y="3519948"/>
            <a:ext cx="1111046" cy="79637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0000263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1059</Words>
  <Application>Microsoft Office PowerPoint</Application>
  <PresentationFormat>Widescreen</PresentationFormat>
  <Paragraphs>118</Paragraphs>
  <Slides>19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Bookman Old Style</vt:lpstr>
      <vt:lpstr>Calibri</vt:lpstr>
      <vt:lpstr>Calibri Light</vt:lpstr>
      <vt:lpstr>Cambria Math</vt:lpstr>
      <vt:lpstr>Georgia</vt:lpstr>
      <vt:lpstr>Lucida Handwriting</vt:lpstr>
      <vt:lpstr>Wingdings</vt:lpstr>
      <vt:lpstr>Office Theme</vt:lpstr>
      <vt:lpstr>PowerPoint Presentation</vt:lpstr>
      <vt:lpstr>INTRODUCTION</vt:lpstr>
      <vt:lpstr>THE INSIDE STORY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THE ANALYSIS I HAVE USED @ TABLEAU SOFTWARE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Aishwaryaa A</dc:creator>
  <cp:lastModifiedBy>Aishwaryaa A</cp:lastModifiedBy>
  <cp:revision>3</cp:revision>
  <dcterms:created xsi:type="dcterms:W3CDTF">2024-10-07T13:22:04Z</dcterms:created>
  <dcterms:modified xsi:type="dcterms:W3CDTF">2024-10-08T09:45:54Z</dcterms:modified>
</cp:coreProperties>
</file>